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4"/>
  </p:notesMasterIdLst>
  <p:sldIdLst>
    <p:sldId id="256" r:id="rId5"/>
    <p:sldId id="257" r:id="rId6"/>
    <p:sldId id="258" r:id="rId7"/>
    <p:sldId id="262" r:id="rId8"/>
    <p:sldId id="270" r:id="rId9"/>
    <p:sldId id="268" r:id="rId10"/>
    <p:sldId id="263" r:id="rId11"/>
    <p:sldId id="264" r:id="rId12"/>
    <p:sldId id="261" r:id="rId13"/>
  </p:sldIdLst>
  <p:sldSz cx="9144000" cy="5143500" type="screen16x9"/>
  <p:notesSz cx="6858000" cy="2133600"/>
  <p:embeddedFontLst>
    <p:embeddedFont>
      <p:font typeface="Average" panose="020B0604020202020204" charset="0"/>
      <p:regular r:id="rId15"/>
    </p:embeddedFont>
    <p:embeddedFont>
      <p:font typeface="Calibri" panose="020F0502020204030204" pitchFamily="34" charset="0"/>
      <p:regular r:id="rId16"/>
      <p:bold r:id="rId17"/>
      <p:italic r:id="rId18"/>
      <p:boldItalic r:id="rId19"/>
    </p:embeddedFont>
    <p:embeddedFont>
      <p:font typeface="Proxima Nova"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3D329D-4B33-6D59-BE93-4E057C7E676B}" v="2" vWet="5" dt="2020-05-08T03:42:16.107"/>
    <p1510:client id="{637C5234-888E-26AE-4D19-14C5FC5670A4}" v="6" dt="2020-05-08T03:57:44.611"/>
    <p1510:client id="{700C7A8E-5774-430A-80AC-6AF2C7A08CE8}" v="1577" dt="2020-05-07T23:59:32.951"/>
    <p1510:client id="{72E10C7E-FDD8-D4FD-4DF7-62C699B65344}" v="133" dt="2020-05-08T01:14:06.404"/>
    <p1510:client id="{7F59D723-42B4-9F54-20E4-521FA2255809}" v="1" dt="2020-05-08T03:14:33.948"/>
    <p1510:client id="{8BDC95F0-5E97-46B2-B52B-BF8009FC3C27}" v="2079" dt="2020-05-08T03:00:27.833"/>
    <p1510:client id="{B03973C5-38EB-99C8-7A4B-3A2C172A9088}" v="10" dt="2020-05-08T03:57:06.677"/>
    <p1510:client id="{B3BCF917-997B-33D7-150E-5CC3C8FF7F52}" v="39" dt="2020-05-08T01:49:56.584"/>
    <p1510:client id="{E72C828A-DB1D-9E4E-2690-D0452DAFDC47}" v="786" dt="2020-05-08T00:07:43.5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Today My team consisting of Nick, </a:t>
            </a:r>
            <a:r>
              <a:rPr lang="en-US" err="1"/>
              <a:t>Jaad</a:t>
            </a:r>
            <a:r>
              <a:rPr lang="en-US"/>
              <a:t> and I, Anshuman Singh are going to present a sampling based algorithm for motion planning in a dynamic </a:t>
            </a:r>
            <a:r>
              <a:rPr lang="en-US" err="1"/>
              <a:t>enviort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SzPts val="1100"/>
              <a:buNone/>
            </a:pPr>
            <a:r>
              <a:rPr lang="en" sz="1200">
                <a:solidFill>
                  <a:schemeClr val="dk1"/>
                </a:solidFill>
              </a:rPr>
              <a:t>Path planning in dynamic environments is a demanding problem encountered in many robotic tasks. A real-time </a:t>
            </a:r>
            <a:r>
              <a:rPr lang="en-US" sz="1200">
                <a:solidFill>
                  <a:schemeClr val="dk1"/>
                </a:solidFill>
              </a:rPr>
              <a:t>path planning algorithm</a:t>
            </a:r>
            <a:r>
              <a:rPr lang="en" sz="1200">
                <a:solidFill>
                  <a:schemeClr val="dk1"/>
                </a:solidFill>
              </a:rPr>
              <a:t> needs to be implemented and used to react to the changes in the environment as well as to constantly look for a better path to the goal point. Therefore, in our project, </a:t>
            </a:r>
            <a:r>
              <a:rPr lang="en-US" sz="1200">
                <a:solidFill>
                  <a:schemeClr val="dk1"/>
                </a:solidFill>
              </a:rPr>
              <a:t>r</a:t>
            </a:r>
            <a:r>
              <a:rPr lang="en" sz="1200">
                <a:solidFill>
                  <a:schemeClr val="dk1"/>
                </a:solidFill>
              </a:rPr>
              <a:t>andom obstacles have been introduced in order to replicate the occurrence of dynamic obstacles in the real world.</a:t>
            </a:r>
          </a:p>
          <a:p>
            <a:pPr marL="0" lvl="0" indent="0" algn="just" rtl="0">
              <a:lnSpc>
                <a:spcPct val="115000"/>
              </a:lnSpc>
              <a:spcBef>
                <a:spcPts val="1200"/>
              </a:spcBef>
              <a:spcAft>
                <a:spcPts val="0"/>
              </a:spcAft>
              <a:buSzPts val="1100"/>
              <a:buNone/>
            </a:pPr>
            <a:endParaRPr lang="en" sz="1200">
              <a:solidFill>
                <a:schemeClr val="dk1"/>
              </a:solidFill>
            </a:endParaRPr>
          </a:p>
          <a:p>
            <a:pPr marL="0" marR="0" lvl="0" indent="0" algn="just" defTabSz="914400" rtl="0" eaLnBrk="1" fontAlgn="auto" latinLnBrk="0" hangingPunct="1">
              <a:lnSpc>
                <a:spcPct val="115000"/>
              </a:lnSpc>
              <a:spcBef>
                <a:spcPts val="1200"/>
              </a:spcBef>
              <a:spcAft>
                <a:spcPts val="0"/>
              </a:spcAft>
              <a:buClr>
                <a:srgbClr val="000000"/>
              </a:buClr>
              <a:buSzPts val="1100"/>
              <a:buFont typeface="Arial"/>
              <a:buNone/>
              <a:tabLst/>
              <a:defRPr/>
            </a:pPr>
            <a:r>
              <a:rPr lang="en-US" sz="1200">
                <a:solidFill>
                  <a:schemeClr val="dk1"/>
                </a:solidFill>
              </a:rPr>
              <a:t>Existing heuristic, graph-based search algorithms like A* and Dijkstra, work well for static environment. But they do not provide us with optimal solution in real time and often become complex in nature for higher dimensional problems.  Hence, we turn to sampling based algorithms like RRT,RRT* and Bidirectional RRT* and in this presentation we will show a variation of these algorithms which </a:t>
            </a:r>
            <a:r>
              <a:rPr lang="en-US" sz="1200" err="1">
                <a:solidFill>
                  <a:schemeClr val="dk1"/>
                </a:solidFill>
              </a:rPr>
              <a:t>which</a:t>
            </a:r>
            <a:r>
              <a:rPr lang="en-US" sz="1200">
                <a:solidFill>
                  <a:schemeClr val="dk1"/>
                </a:solidFill>
              </a:rPr>
              <a:t> re-plans on the go when an obstacle is encountered. </a:t>
            </a:r>
          </a:p>
          <a:p>
            <a:pPr marL="0" marR="0" lvl="0" indent="0" algn="just" defTabSz="914400" rtl="0" eaLnBrk="1" fontAlgn="auto" latinLnBrk="0" hangingPunct="1">
              <a:lnSpc>
                <a:spcPct val="115000"/>
              </a:lnSpc>
              <a:spcBef>
                <a:spcPts val="1200"/>
              </a:spcBef>
              <a:spcAft>
                <a:spcPts val="0"/>
              </a:spcAft>
              <a:buClr>
                <a:srgbClr val="000000"/>
              </a:buClr>
              <a:buSzPts val="1100"/>
              <a:buFont typeface="Arial"/>
              <a:buNone/>
              <a:tabLst/>
              <a:defRPr/>
            </a:pPr>
            <a:endParaRPr lang="en-US" sz="1200">
              <a:solidFill>
                <a:schemeClr val="dk1"/>
              </a:solidFill>
            </a:endParaRPr>
          </a:p>
          <a:p>
            <a:pPr marL="0" lvl="0" indent="0" algn="just" rtl="0">
              <a:lnSpc>
                <a:spcPct val="115000"/>
              </a:lnSpc>
              <a:spcBef>
                <a:spcPts val="1200"/>
              </a:spcBef>
              <a:spcAft>
                <a:spcPts val="0"/>
              </a:spcAft>
              <a:buSzPts val="1100"/>
              <a:buNone/>
            </a:pPr>
            <a:endParaRPr sz="1200">
              <a:solidFill>
                <a:schemeClr val="dk1"/>
              </a:solidFill>
            </a:endParaRPr>
          </a:p>
          <a:p>
            <a:pPr marL="0" lvl="0" indent="0" algn="just" rtl="0">
              <a:lnSpc>
                <a:spcPct val="115000"/>
              </a:lnSpc>
              <a:spcBef>
                <a:spcPts val="1200"/>
              </a:spcBef>
              <a:spcAft>
                <a:spcPts val="0"/>
              </a:spcAft>
              <a:buSzPts val="1100"/>
              <a:buNone/>
            </a:pPr>
            <a:endParaRPr sz="1200">
              <a:solidFill>
                <a:schemeClr val="dk1"/>
              </a:solidFill>
            </a:endParaRPr>
          </a:p>
          <a:p>
            <a:pPr marL="0" lvl="0" indent="0" algn="just" rtl="0">
              <a:lnSpc>
                <a:spcPct val="115000"/>
              </a:lnSpc>
              <a:spcBef>
                <a:spcPts val="1200"/>
              </a:spcBef>
              <a:spcAft>
                <a:spcPts val="0"/>
              </a:spcAft>
              <a:buClr>
                <a:schemeClr val="dk1"/>
              </a:buClr>
              <a:buSzPts val="1100"/>
              <a:buFont typeface="Arial"/>
              <a:buNone/>
            </a:pPr>
            <a:endParaRPr sz="1200">
              <a:solidFill>
                <a:schemeClr val="dk1"/>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Goal of this project was to implement an algorithm to solve for a torpedo’s path from a submarine to a target in an environment consisting of both static and dynamic obstacles such as sea floor, sea life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r>
              <a:rPr lang="en-US"/>
              <a:t>In our variation of sampling based algorithm we start by using bidirectional RRT* to find a path from a start node to a goal node while considering the obstacles are static. We will assume that the robot has sensors and can sense objects in front of it in an area shown by blue dotted circle. This path is called the Initial Path (shown in red line) . While looking ahead on the initial path, the robot moves towards the goal. If the robot senses an obstacle all the nodes of the initial path which are on the boundary of the obstacle and inside the obstacle (shown in with yellow line) are removed from the initial path.  Next, we apply RRT to  the immediate points outside of the obstacle and find a new "sub-path" (shown with a green line). The robot takes the "sub-path" to avoid the obstacles and then tries rejoin the initial path to continue towards the goal. If the robot encounters the obstacle while it traverses the "sub-path" it again discards the nodes inside the obstacle and finds a new sub-path to rejoin the initial path. </a:t>
            </a:r>
            <a:endParaRPr/>
          </a:p>
        </p:txBody>
      </p:sp>
    </p:spTree>
    <p:extLst>
      <p:ext uri="{BB962C8B-B14F-4D97-AF65-F5344CB8AC3E}">
        <p14:creationId xmlns:p14="http://schemas.microsoft.com/office/powerpoint/2010/main" val="1118379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spcBef>
                <a:spcPts val="1200"/>
              </a:spcBef>
              <a:buNone/>
            </a:pPr>
            <a:r>
              <a:rPr lang="en-US"/>
              <a:t>I will go over the details of our implementation. First, we looked at the entire map with static obstacles. RRT was used to find a path from start to goal across the whole map, and this is labeled as the original optimal path. Then the robot begins to move. During movement, the region in front of the robot is used to detect obstacles. When the region intersects an obstacle, a second RRT search is performed. This time, the RRT searches for a diverging path from the robot's current position to a temporary goal. This temporary goal is located 10 nodes along the original optimal path. The robot then travels on this diverging path to avoid the obstacle and continue on the original optimal path. The robot only decides one divergent path at a time.</a:t>
            </a:r>
          </a:p>
        </p:txBody>
      </p:sp>
    </p:spTree>
    <p:extLst>
      <p:ext uri="{BB962C8B-B14F-4D97-AF65-F5344CB8AC3E}">
        <p14:creationId xmlns:p14="http://schemas.microsoft.com/office/powerpoint/2010/main" val="782829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14999"/>
              </a:lnSpc>
              <a:buClr>
                <a:srgbClr val="FFFFFF"/>
              </a:buClr>
              <a:buNone/>
            </a:pPr>
            <a:r>
              <a:rPr lang="en-US" sz="1100">
                <a:solidFill>
                  <a:schemeClr val="bg1"/>
                </a:solidFill>
              </a:rPr>
              <a:t>Start is a </a:t>
            </a:r>
            <a:r>
              <a:rPr lang="en-US" sz="1100">
                <a:solidFill>
                  <a:srgbClr val="00FF00"/>
                </a:solidFill>
              </a:rPr>
              <a:t>green </a:t>
            </a:r>
            <a:r>
              <a:rPr lang="en-US" sz="1100">
                <a:solidFill>
                  <a:schemeClr val="bg1"/>
                </a:solidFill>
              </a:rPr>
              <a:t>circle</a:t>
            </a:r>
          </a:p>
          <a:p>
            <a:pPr marL="158750" indent="0">
              <a:lnSpc>
                <a:spcPct val="114999"/>
              </a:lnSpc>
              <a:buClr>
                <a:srgbClr val="FFFFFF"/>
              </a:buClr>
              <a:buNone/>
            </a:pPr>
            <a:r>
              <a:rPr lang="en-US" sz="1100">
                <a:solidFill>
                  <a:schemeClr val="bg1"/>
                </a:solidFill>
              </a:rPr>
              <a:t>Goal is a </a:t>
            </a:r>
            <a:r>
              <a:rPr lang="en-US" sz="1100">
                <a:solidFill>
                  <a:srgbClr val="FF0000"/>
                </a:solidFill>
              </a:rPr>
              <a:t>red </a:t>
            </a:r>
            <a:r>
              <a:rPr lang="en-US" sz="1100">
                <a:solidFill>
                  <a:schemeClr val="bg1"/>
                </a:solidFill>
              </a:rPr>
              <a:t>circle</a:t>
            </a:r>
          </a:p>
          <a:p>
            <a:pPr marL="158750" indent="0">
              <a:lnSpc>
                <a:spcPct val="114999"/>
              </a:lnSpc>
              <a:buClr>
                <a:srgbClr val="FFFFFF"/>
              </a:buClr>
              <a:buNone/>
            </a:pPr>
            <a:r>
              <a:rPr lang="en-US" sz="1100">
                <a:solidFill>
                  <a:schemeClr val="bg1"/>
                </a:solidFill>
              </a:rPr>
              <a:t>The original optimal path is shown in </a:t>
            </a:r>
            <a:r>
              <a:rPr lang="en-US" sz="1100">
                <a:solidFill>
                  <a:srgbClr val="FF0000"/>
                </a:solidFill>
              </a:rPr>
              <a:t>red</a:t>
            </a:r>
          </a:p>
          <a:p>
            <a:pPr marL="158750" indent="0">
              <a:lnSpc>
                <a:spcPct val="114999"/>
              </a:lnSpc>
              <a:buClr>
                <a:srgbClr val="FFFFFF"/>
              </a:buClr>
              <a:buNone/>
            </a:pPr>
            <a:r>
              <a:rPr lang="en-US" sz="1100">
                <a:solidFill>
                  <a:schemeClr val="bg1"/>
                </a:solidFill>
              </a:rPr>
              <a:t>Search region is a </a:t>
            </a:r>
            <a:r>
              <a:rPr lang="en-US" sz="1100">
                <a:solidFill>
                  <a:srgbClr val="00FF00"/>
                </a:solidFill>
              </a:rPr>
              <a:t>green </a:t>
            </a:r>
            <a:r>
              <a:rPr lang="en-US" sz="1100">
                <a:solidFill>
                  <a:schemeClr val="bg1"/>
                </a:solidFill>
              </a:rPr>
              <a:t>hollow square</a:t>
            </a:r>
          </a:p>
          <a:p>
            <a:pPr marL="158750" indent="0">
              <a:lnSpc>
                <a:spcPct val="114999"/>
              </a:lnSpc>
              <a:buClr>
                <a:srgbClr val="FFFFFF"/>
              </a:buClr>
              <a:buNone/>
            </a:pPr>
            <a:r>
              <a:rPr lang="en-US" sz="1100">
                <a:solidFill>
                  <a:schemeClr val="bg1"/>
                </a:solidFill>
              </a:rPr>
              <a:t>Robot is a </a:t>
            </a:r>
            <a:r>
              <a:rPr lang="en-US" sz="1100" b="1">
                <a:solidFill>
                  <a:schemeClr val="bg1"/>
                </a:solidFill>
              </a:rPr>
              <a:t>black </a:t>
            </a:r>
            <a:r>
              <a:rPr lang="en-US" sz="1100">
                <a:solidFill>
                  <a:schemeClr val="bg1"/>
                </a:solidFill>
              </a:rPr>
              <a:t>dot</a:t>
            </a:r>
          </a:p>
          <a:p>
            <a:pPr marL="158750" indent="0">
              <a:lnSpc>
                <a:spcPct val="114999"/>
              </a:lnSpc>
              <a:buClr>
                <a:srgbClr val="FFFFFF"/>
              </a:buClr>
              <a:buNone/>
            </a:pPr>
            <a:r>
              <a:rPr lang="en-US" sz="1100">
                <a:solidFill>
                  <a:schemeClr val="bg1"/>
                </a:solidFill>
              </a:rPr>
              <a:t>Divergent paths are </a:t>
            </a:r>
            <a:r>
              <a:rPr lang="en-US" sz="1100">
                <a:solidFill>
                  <a:srgbClr val="00FF00"/>
                </a:solidFill>
              </a:rPr>
              <a:t>green</a:t>
            </a:r>
          </a:p>
          <a:p>
            <a:pPr marL="158750" indent="0">
              <a:lnSpc>
                <a:spcPct val="114999"/>
              </a:lnSpc>
              <a:buClr>
                <a:srgbClr val="FFFFFF"/>
              </a:buClr>
              <a:buNone/>
            </a:pPr>
            <a:endParaRPr lang="en-US" sz="1100">
              <a:solidFill>
                <a:srgbClr val="00FF00"/>
              </a:solidFill>
            </a:endParaRPr>
          </a:p>
          <a:p>
            <a:pPr marL="158750" indent="0">
              <a:lnSpc>
                <a:spcPct val="114999"/>
              </a:lnSpc>
              <a:buClr>
                <a:srgbClr val="FFFFFF"/>
              </a:buClr>
              <a:buNone/>
            </a:pPr>
            <a:r>
              <a:rPr lang="en-US" sz="1100">
                <a:solidFill>
                  <a:srgbClr val="00FF00"/>
                </a:solidFill>
              </a:rPr>
              <a:t>We evaluate the</a:t>
            </a:r>
            <a:r>
              <a:rPr lang="en-US">
                <a:solidFill>
                  <a:srgbClr val="00FF00"/>
                </a:solidFill>
              </a:rPr>
              <a:t> </a:t>
            </a:r>
            <a:r>
              <a:rPr lang="en-US" sz="1100">
                <a:solidFill>
                  <a:srgbClr val="00FF00"/>
                </a:solidFill>
              </a:rPr>
              <a:t> performance</a:t>
            </a:r>
            <a:r>
              <a:rPr lang="en-US">
                <a:solidFill>
                  <a:srgbClr val="00FF00"/>
                </a:solidFill>
              </a:rPr>
              <a:t> </a:t>
            </a:r>
            <a:r>
              <a:rPr lang="en-US" sz="1100">
                <a:solidFill>
                  <a:srgbClr val="00FF00"/>
                </a:solidFill>
              </a:rPr>
              <a:t> of 3 algorithms from 4 aspects, which are time taken to search the path, total time cost for robot movement, final path length and the total number of visited nodes </a:t>
            </a:r>
            <a:r>
              <a:rPr lang="en-US" altLang="zh-CN" sz="1100">
                <a:solidFill>
                  <a:srgbClr val="00FF00"/>
                </a:solidFill>
              </a:rPr>
              <a:t>in</a:t>
            </a:r>
            <a:r>
              <a:rPr lang="en-US" sz="1100">
                <a:solidFill>
                  <a:srgbClr val="00FF00"/>
                </a:solidFill>
              </a:rPr>
              <a:t> the path. Considering that the random nature of the sampling-based method, we ran each algorithm 10 times and took the average to get those data.</a:t>
            </a:r>
            <a:r>
              <a:rPr lang="en-US">
                <a:solidFill>
                  <a:srgbClr val="00FF00"/>
                </a:solidFill>
              </a:rPr>
              <a:t>  </a:t>
            </a:r>
            <a:endParaRPr lang="en-US" sz="1100">
              <a:solidFill>
                <a:srgbClr val="00FF00"/>
              </a:solidFill>
            </a:endParaRPr>
          </a:p>
          <a:p>
            <a:pPr marL="158750" indent="0">
              <a:lnSpc>
                <a:spcPct val="114999"/>
              </a:lnSpc>
              <a:buClr>
                <a:srgbClr val="FFFFFF"/>
              </a:buClr>
              <a:buNone/>
            </a:pPr>
            <a:r>
              <a:rPr lang="en-US" sz="1100" b="0" i="0" u="none" strike="noStrike" cap="none" baseline="0">
                <a:solidFill>
                  <a:srgbClr val="000000"/>
                </a:solidFill>
                <a:latin typeface="Arial"/>
                <a:ea typeface="Arial"/>
                <a:cs typeface="Arial"/>
                <a:sym typeface="Arial"/>
              </a:rPr>
              <a:t>From the comparison,</a:t>
            </a:r>
            <a:r>
              <a:rPr lang="en-US"/>
              <a:t> </a:t>
            </a:r>
            <a:endParaRPr lang="en-US" sz="1100" b="0" i="0" u="none" strike="noStrike" cap="none" baseline="0">
              <a:solidFill>
                <a:srgbClr val="000000"/>
              </a:solidFill>
              <a:latin typeface="Arial"/>
              <a:ea typeface="Arial"/>
              <a:cs typeface="Arial"/>
            </a:endParaRPr>
          </a:p>
          <a:p>
            <a:r>
              <a:rPr lang="en-US" sz="1100" b="0" i="0" u="none" strike="noStrike" cap="none" baseline="0">
                <a:solidFill>
                  <a:srgbClr val="000000"/>
                </a:solidFill>
                <a:latin typeface="Arial"/>
                <a:ea typeface="Arial"/>
                <a:cs typeface="Arial"/>
                <a:sym typeface="Arial"/>
              </a:rPr>
              <a:t>RRT finds the path in a reasonable amount of time but it is not a smooth path and not close to optimal path.</a:t>
            </a:r>
            <a:endParaRPr lang="en-US" sz="1100" b="0" i="0" u="none" strike="noStrike" cap="none" baseline="0">
              <a:solidFill>
                <a:srgbClr val="000000"/>
              </a:solidFill>
              <a:latin typeface="Arial"/>
              <a:ea typeface="Arial"/>
              <a:cs typeface="Arial"/>
            </a:endParaRPr>
          </a:p>
          <a:p>
            <a:r>
              <a:rPr lang="en-US" sz="1100" b="0" i="0" u="none" strike="noStrike" cap="none" baseline="0">
                <a:solidFill>
                  <a:srgbClr val="000000"/>
                </a:solidFill>
                <a:latin typeface="Arial"/>
                <a:ea typeface="Arial"/>
                <a:cs typeface="Arial"/>
                <a:sym typeface="Arial"/>
              </a:rPr>
              <a:t>RRT* finds a better path but it takes longer sometimes forever</a:t>
            </a:r>
            <a:endParaRPr lang="en-US" sz="1100" b="0" i="0" u="none" strike="noStrike" cap="none" baseline="0">
              <a:solidFill>
                <a:srgbClr val="000000"/>
              </a:solidFill>
              <a:latin typeface="Arial"/>
              <a:ea typeface="Arial"/>
              <a:cs typeface="Arial"/>
            </a:endParaRPr>
          </a:p>
          <a:p>
            <a:r>
              <a:rPr lang="en-US" sz="1100" b="0" i="0" u="none" strike="noStrike" cap="none" baseline="0">
                <a:solidFill>
                  <a:srgbClr val="000000"/>
                </a:solidFill>
                <a:latin typeface="Arial"/>
                <a:ea typeface="Arial"/>
                <a:cs typeface="Arial"/>
                <a:sym typeface="Arial"/>
              </a:rPr>
              <a:t>Bi-directional RRT* offers the best trade-off between time taken and path cost. The path found is close to the optimal path and it takes only about a few seconds to find a solution.</a:t>
            </a:r>
            <a:endParaRPr lang="en-US" sz="1100" b="0" i="0" u="none" strike="noStrike" cap="none" baseline="0">
              <a:solidFill>
                <a:srgbClr val="000000"/>
              </a:solidFill>
              <a:latin typeface="Arial"/>
              <a:ea typeface="Arial"/>
              <a:cs typeface="Arial"/>
            </a:endParaRPr>
          </a:p>
          <a:p>
            <a:endParaRPr lang="en-US"/>
          </a:p>
        </p:txBody>
      </p:sp>
    </p:spTree>
    <p:extLst>
      <p:ext uri="{BB962C8B-B14F-4D97-AF65-F5344CB8AC3E}">
        <p14:creationId xmlns:p14="http://schemas.microsoft.com/office/powerpoint/2010/main" val="80448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F68D389-3185-48D1-84E1-5D509C52ACF8}"/>
              </a:ext>
            </a:extLst>
          </p:cNvPr>
          <p:cNvSpPr>
            <a:spLocks noGrp="1"/>
          </p:cNvSpPr>
          <p:nvPr>
            <p:ph type="body" idx="1"/>
          </p:nvPr>
        </p:nvSpPr>
        <p:spPr/>
        <p:txBody>
          <a:bodyPr/>
          <a:lstStyle/>
          <a:p>
            <a:pPr marL="158750" indent="0">
              <a:buNone/>
            </a:pPr>
            <a:r>
              <a:rPr lang="en-US"/>
              <a:t>Since the real world environment is more complicated, we improved our method to be more efficient. </a:t>
            </a:r>
          </a:p>
          <a:p>
            <a:pPr marL="158750" indent="0">
              <a:buNone/>
            </a:pPr>
            <a:endParaRPr lang="en-US"/>
          </a:p>
          <a:p>
            <a:pPr marL="158750" indent="0">
              <a:buNone/>
            </a:pPr>
            <a:r>
              <a:rPr lang="en-US"/>
              <a:t> Instead of making the current pos of the robot as the center of the search region. We chose several nodes forward and put the robot at the border of the region.  So that the </a:t>
            </a:r>
            <a:r>
              <a:rPr lang="en-US" err="1"/>
              <a:t>replaning</a:t>
            </a:r>
            <a:r>
              <a:rPr lang="en-US"/>
              <a:t> function won’t be triggered if the </a:t>
            </a:r>
            <a:r>
              <a:rPr lang="en-US" err="1"/>
              <a:t>obs</a:t>
            </a:r>
            <a:r>
              <a:rPr lang="en-US"/>
              <a:t> is behind the robot. </a:t>
            </a:r>
          </a:p>
          <a:p>
            <a:pPr marL="158750" indent="0">
              <a:buNone/>
            </a:pPr>
            <a:endParaRPr lang="en-US"/>
          </a:p>
          <a:p>
            <a:pPr marL="158750" indent="0">
              <a:buNone/>
            </a:pPr>
            <a:r>
              <a:rPr lang="en-US"/>
              <a:t>Instead of </a:t>
            </a:r>
            <a:r>
              <a:rPr lang="en-US" err="1"/>
              <a:t>replan</a:t>
            </a:r>
            <a:r>
              <a:rPr lang="en-US"/>
              <a:t> to the final goal, we set 10 nodes ahead on the original path as our new temp goal. </a:t>
            </a:r>
          </a:p>
          <a:p>
            <a:pPr marL="158750" indent="0">
              <a:buNone/>
            </a:pPr>
            <a:r>
              <a:rPr lang="en-US" sz="1100" b="0" i="0" u="none" strike="noStrike" cap="none">
                <a:solidFill>
                  <a:srgbClr val="000000"/>
                </a:solidFill>
                <a:effectLst/>
                <a:latin typeface="Arial"/>
                <a:ea typeface="Arial"/>
                <a:cs typeface="Arial"/>
                <a:sym typeface="Arial"/>
              </a:rPr>
              <a:t>While the robot is traveling along the new green path, the </a:t>
            </a:r>
            <a:r>
              <a:rPr lang="en-US" sz="1100" b="0" i="0" u="none" strike="noStrike" cap="none" err="1">
                <a:solidFill>
                  <a:srgbClr val="000000"/>
                </a:solidFill>
                <a:effectLst/>
                <a:latin typeface="Arial"/>
                <a:ea typeface="Arial"/>
                <a:cs typeface="Arial"/>
                <a:sym typeface="Arial"/>
              </a:rPr>
              <a:t>replan</a:t>
            </a:r>
            <a:r>
              <a:rPr lang="en-US" sz="1100" b="0" i="0" u="none" strike="noStrike" cap="none">
                <a:solidFill>
                  <a:srgbClr val="000000"/>
                </a:solidFill>
                <a:effectLst/>
                <a:latin typeface="Arial"/>
                <a:ea typeface="Arial"/>
                <a:cs typeface="Arial"/>
                <a:sym typeface="Arial"/>
              </a:rPr>
              <a:t> won't be triggered again until the robot reaches the new goal. Once the robot has reached the goal and will keep traveling along the original optimal path again.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01097EF-073A-4A55-ABB4-B91137542D9F}"/>
              </a:ext>
            </a:extLst>
          </p:cNvPr>
          <p:cNvSpPr>
            <a:spLocks noGrp="1"/>
          </p:cNvSpPr>
          <p:nvPr>
            <p:ph type="body" idx="1"/>
          </p:nvPr>
        </p:nvSpPr>
        <p:spPr/>
        <p:txBody>
          <a:bodyPr/>
          <a:lstStyle/>
          <a:p>
            <a:pPr marL="158750" indent="0">
              <a:buNone/>
            </a:pPr>
            <a:r>
              <a:rPr lang="en-US"/>
              <a:t>ISSUES</a:t>
            </a:r>
            <a:br>
              <a:rPr lang="en-US"/>
            </a:br>
            <a:r>
              <a:rPr lang="en-US"/>
              <a:t>DEVIATIONS</a:t>
            </a:r>
          </a:p>
          <a:p>
            <a:pPr marL="158750" indent="0">
              <a:buNone/>
            </a:pPr>
            <a:endParaRPr lang="en-US"/>
          </a:p>
          <a:p>
            <a:pPr marL="158750" indent="0">
              <a:buNone/>
            </a:pPr>
            <a:r>
              <a:rPr lang="en-US"/>
              <a:t>We accomplished what we set out to in the initial proposal, but there are improvements that can be made. For example, this animation shows the robot diverging on a path that eventually collides with the obstacle. This can be avoided if the robot was able to anticipate the obstacle's direction. If we know the obstacle's direction, we can continue to run an RRT search until it gives us an optimal path that is behind the obstacle. Thus, the obstacle will continue to move away from the robot as the robot travels along the diverging path, avoiding collision.</a:t>
            </a:r>
          </a:p>
          <a:p>
            <a:pPr marL="158750" indent="0">
              <a:buNone/>
            </a:pPr>
            <a:endParaRPr lang="en-US"/>
          </a:p>
          <a:p>
            <a:pPr marL="158750" indent="0">
              <a:buNone/>
            </a:pPr>
            <a:r>
              <a:rPr lang="en-US"/>
              <a:t>Also, the team would like show their appreciation for the guidance of the professor and TAs this semester. We learned a lot about path planning and expanded our foundational knowledge on the subject of robotics. Thank you.</a:t>
            </a:r>
            <a:br>
              <a:rPr lang="en-US"/>
            </a:b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gif"/><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gif"/><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gi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235425" y="236150"/>
            <a:ext cx="6753000" cy="36183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sz="3500" dirty="0"/>
              <a:t>SAMPLING BASED MOTION PLANNING IN A DYNAMIC ENVIRONMENT</a:t>
            </a:r>
            <a:endParaRPr sz="3500" dirty="0"/>
          </a:p>
          <a:p>
            <a:pPr marL="0" lvl="0" indent="0" algn="ctr" rtl="0">
              <a:lnSpc>
                <a:spcPct val="100000"/>
              </a:lnSpc>
              <a:spcBef>
                <a:spcPts val="0"/>
              </a:spcBef>
              <a:spcAft>
                <a:spcPts val="0"/>
              </a:spcAft>
              <a:buSzPts val="4800"/>
              <a:buNone/>
            </a:pPr>
            <a:endParaRPr sz="3500" dirty="0"/>
          </a:p>
          <a:p>
            <a:pPr marL="0" lvl="0" indent="0" algn="ctr" rtl="0">
              <a:lnSpc>
                <a:spcPct val="100000"/>
              </a:lnSpc>
              <a:spcBef>
                <a:spcPts val="0"/>
              </a:spcBef>
              <a:spcAft>
                <a:spcPts val="0"/>
              </a:spcAft>
              <a:buSzPts val="4800"/>
              <a:buNone/>
            </a:pPr>
            <a:r>
              <a:rPr lang="en" sz="3500" dirty="0"/>
              <a:t>FOR A SMART TORPEDO</a:t>
            </a:r>
            <a:endParaRPr sz="3500" dirty="0"/>
          </a:p>
        </p:txBody>
      </p:sp>
      <p:sp>
        <p:nvSpPr>
          <p:cNvPr id="60" name="Google Shape;60;p13"/>
          <p:cNvSpPr txBox="1">
            <a:spLocks noGrp="1"/>
          </p:cNvSpPr>
          <p:nvPr>
            <p:ph type="subTitle" idx="1"/>
          </p:nvPr>
        </p:nvSpPr>
        <p:spPr>
          <a:xfrm>
            <a:off x="5083950" y="3924925"/>
            <a:ext cx="3470700" cy="1106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100"/>
              <a:buNone/>
            </a:pPr>
            <a:r>
              <a:rPr lang="en"/>
              <a:t>Anshuman Singh</a:t>
            </a:r>
            <a:endParaRPr/>
          </a:p>
          <a:p>
            <a:pPr marL="0" lvl="0" indent="0" algn="r" rtl="0">
              <a:lnSpc>
                <a:spcPct val="100000"/>
              </a:lnSpc>
              <a:spcBef>
                <a:spcPts val="0"/>
              </a:spcBef>
              <a:spcAft>
                <a:spcPts val="0"/>
              </a:spcAft>
              <a:buSzPts val="2100"/>
              <a:buNone/>
            </a:pPr>
            <a:r>
              <a:rPr lang="en"/>
              <a:t>Haixiang Fang (</a:t>
            </a:r>
            <a:r>
              <a:rPr lang="en-US"/>
              <a:t>Nick</a:t>
            </a:r>
            <a:r>
              <a:rPr lang="en"/>
              <a:t>)</a:t>
            </a:r>
            <a:endParaRPr/>
          </a:p>
          <a:p>
            <a:pPr marL="0" lvl="0" indent="0" algn="r" rtl="0">
              <a:lnSpc>
                <a:spcPct val="100000"/>
              </a:lnSpc>
              <a:spcBef>
                <a:spcPts val="0"/>
              </a:spcBef>
              <a:spcAft>
                <a:spcPts val="0"/>
              </a:spcAft>
              <a:buSzPts val="2100"/>
              <a:buNone/>
            </a:pPr>
            <a:r>
              <a:rPr lang="en"/>
              <a:t>Jaad Lepak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209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solidFill>
                  <a:srgbClr val="FFFFFF"/>
                </a:solidFill>
              </a:rPr>
              <a:t>Introduction</a:t>
            </a:r>
            <a:endParaRPr>
              <a:solidFill>
                <a:srgbClr val="FFFFFF"/>
              </a:solidFill>
            </a:endParaRPr>
          </a:p>
        </p:txBody>
      </p:sp>
      <p:sp>
        <p:nvSpPr>
          <p:cNvPr id="66" name="Google Shape;66;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FFFFFF"/>
              </a:buClr>
              <a:buSzPts val="1800"/>
              <a:buChar char="●"/>
            </a:pPr>
            <a:r>
              <a:rPr lang="en-US">
                <a:solidFill>
                  <a:srgbClr val="FFFFFF"/>
                </a:solidFill>
              </a:rPr>
              <a:t>Background</a:t>
            </a:r>
          </a:p>
          <a:p>
            <a:pPr marL="0" lvl="0" indent="0" algn="l" rtl="0">
              <a:lnSpc>
                <a:spcPct val="115000"/>
              </a:lnSpc>
              <a:spcBef>
                <a:spcPts val="1600"/>
              </a:spcBef>
              <a:spcAft>
                <a:spcPts val="0"/>
              </a:spcAft>
              <a:buSzPts val="1800"/>
              <a:buNone/>
            </a:pPr>
            <a:r>
              <a:rPr lang="en-US" i="1">
                <a:solidFill>
                  <a:srgbClr val="FFFFFF"/>
                </a:solidFill>
              </a:rPr>
              <a:t>       </a:t>
            </a:r>
            <a:r>
              <a:rPr lang="en-US" sz="1400" i="1">
                <a:solidFill>
                  <a:srgbClr val="FFFFFF"/>
                </a:solidFill>
              </a:rPr>
              <a:t>Why sampling-based? </a:t>
            </a:r>
          </a:p>
          <a:p>
            <a:pPr marL="457200" lvl="0" indent="-342900" algn="l" rtl="0">
              <a:lnSpc>
                <a:spcPct val="115000"/>
              </a:lnSpc>
              <a:spcBef>
                <a:spcPts val="1600"/>
              </a:spcBef>
              <a:spcAft>
                <a:spcPts val="0"/>
              </a:spcAft>
              <a:buClr>
                <a:srgbClr val="FFFFFF"/>
              </a:buClr>
              <a:buSzPts val="1800"/>
              <a:buChar char="●"/>
            </a:pPr>
            <a:r>
              <a:rPr lang="en-US">
                <a:solidFill>
                  <a:srgbClr val="FFFFFF"/>
                </a:solidFill>
              </a:rPr>
              <a:t>Dynamic Obstacles</a:t>
            </a:r>
          </a:p>
          <a:p>
            <a:pPr lvl="0" indent="0">
              <a:spcBef>
                <a:spcPts val="1600"/>
              </a:spcBef>
              <a:buNone/>
            </a:pPr>
            <a:r>
              <a:rPr lang="en-US" sz="1400" i="1">
                <a:solidFill>
                  <a:srgbClr val="FFFFFF"/>
                </a:solidFill>
              </a:rPr>
              <a:t>Reflect the changes of environment</a:t>
            </a:r>
            <a:endParaRPr lang="en-US" sz="1400">
              <a:solidFill>
                <a:srgbClr val="FFFFFF"/>
              </a:solidFill>
            </a:endParaRPr>
          </a:p>
          <a:p>
            <a:pPr>
              <a:spcBef>
                <a:spcPts val="1600"/>
              </a:spcBef>
              <a:buClr>
                <a:srgbClr val="FFFFFF"/>
              </a:buClr>
            </a:pPr>
            <a:r>
              <a:rPr lang="en-US">
                <a:solidFill>
                  <a:srgbClr val="FFFFFF"/>
                </a:solidFill>
              </a:rPr>
              <a:t>Bi-Directional RRT*</a:t>
            </a:r>
            <a:endParaRPr lang="en-US" i="1">
              <a:solidFill>
                <a:srgbClr val="FFFFFF"/>
              </a:solidFill>
            </a:endParaRPr>
          </a:p>
          <a:p>
            <a:pPr marL="457200" lvl="0" indent="-342900" algn="l" rtl="0">
              <a:lnSpc>
                <a:spcPct val="115000"/>
              </a:lnSpc>
              <a:spcBef>
                <a:spcPts val="1600"/>
              </a:spcBef>
              <a:spcAft>
                <a:spcPts val="0"/>
              </a:spcAft>
              <a:buClr>
                <a:srgbClr val="FFFFFF"/>
              </a:buClr>
              <a:buSzPts val="1800"/>
              <a:buChar char="●"/>
            </a:pPr>
            <a:endParaRPr lang="en-US">
              <a:solidFill>
                <a:srgbClr val="FFFFFF"/>
              </a:solidFill>
            </a:endParaRPr>
          </a:p>
          <a:p>
            <a:pPr marL="45720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sz="1000"/>
          </a:p>
          <a:p>
            <a:pPr marL="0" lvl="0" indent="0" algn="l" rtl="0">
              <a:lnSpc>
                <a:spcPct val="115000"/>
              </a:lnSpc>
              <a:spcBef>
                <a:spcPts val="1600"/>
              </a:spcBef>
              <a:spcAft>
                <a:spcPts val="0"/>
              </a:spcAft>
              <a:buSzPts val="1800"/>
              <a:buNone/>
            </a:pPr>
            <a:endParaRPr sz="1000"/>
          </a:p>
          <a:p>
            <a:pPr marL="0" lvl="0" indent="0" algn="l" rtl="0">
              <a:lnSpc>
                <a:spcPct val="115000"/>
              </a:lnSpc>
              <a:spcBef>
                <a:spcPts val="1600"/>
              </a:spcBef>
              <a:spcAft>
                <a:spcPts val="0"/>
              </a:spcAft>
              <a:buSzPts val="1800"/>
              <a:buNone/>
            </a:pPr>
            <a:endParaRPr sz="1000"/>
          </a:p>
          <a:p>
            <a:pPr marL="0" lvl="0" indent="0" algn="l" rtl="0">
              <a:lnSpc>
                <a:spcPct val="115000"/>
              </a:lnSpc>
              <a:spcBef>
                <a:spcPts val="1600"/>
              </a:spcBef>
              <a:spcAft>
                <a:spcPts val="1600"/>
              </a:spcAft>
              <a:buSzPts val="1800"/>
              <a:buNone/>
            </a:pPr>
            <a:r>
              <a:rPr lang="en" sz="1000"/>
              <a:t>source:https://www.youtube.com/watch?v=QLNSkFnBYuM</a:t>
            </a:r>
            <a:endParaRPr sz="1000"/>
          </a:p>
        </p:txBody>
      </p:sp>
      <p:pic>
        <p:nvPicPr>
          <p:cNvPr id="67" name="Google Shape;67;p14"/>
          <p:cNvPicPr preferRelativeResize="0"/>
          <p:nvPr/>
        </p:nvPicPr>
        <p:blipFill rotWithShape="1">
          <a:blip r:embed="rId3">
            <a:alphaModFix/>
          </a:blip>
          <a:srcRect/>
          <a:stretch/>
        </p:blipFill>
        <p:spPr>
          <a:xfrm>
            <a:off x="3840200" y="1233638"/>
            <a:ext cx="4800375" cy="2676201"/>
          </a:xfrm>
          <a:prstGeom prst="rect">
            <a:avLst/>
          </a:prstGeom>
          <a:noFill/>
          <a:ln>
            <a:noFill/>
          </a:ln>
        </p:spPr>
      </p:pic>
      <p:pic>
        <p:nvPicPr>
          <p:cNvPr id="68" name="Google Shape;68;p14"/>
          <p:cNvPicPr preferRelativeResize="0"/>
          <p:nvPr/>
        </p:nvPicPr>
        <p:blipFill>
          <a:blip r:embed="rId4">
            <a:alphaModFix/>
          </a:blip>
          <a:stretch>
            <a:fillRect/>
          </a:stretch>
        </p:blipFill>
        <p:spPr>
          <a:xfrm>
            <a:off x="8423600" y="66850"/>
            <a:ext cx="656175" cy="656175"/>
          </a:xfrm>
          <a:prstGeom prst="rect">
            <a:avLst/>
          </a:prstGeom>
          <a:noFill/>
          <a:ln>
            <a:noFill/>
          </a:ln>
        </p:spPr>
      </p:pic>
      <p:sp>
        <p:nvSpPr>
          <p:cNvPr id="69" name="Google Shape;69;p14"/>
          <p:cNvSpPr txBox="1"/>
          <p:nvPr/>
        </p:nvSpPr>
        <p:spPr>
          <a:xfrm>
            <a:off x="4402575" y="4074700"/>
            <a:ext cx="4338000" cy="802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rgbClr val="FFFFFF"/>
                </a:solidFill>
                <a:latin typeface="Average"/>
                <a:ea typeface="Average"/>
                <a:cs typeface="Average"/>
                <a:sym typeface="Average"/>
              </a:rPr>
              <a:t>Naderi, Kourosh, et al. "RT-RRT*: a real-time path planning algorithm based on RRT.." (2015)</a:t>
            </a:r>
            <a:endParaRPr sz="1400" i="0" u="none" strike="noStrike" cap="none">
              <a:solidFill>
                <a:srgbClr val="000000"/>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182575" y="22165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solidFill>
                  <a:srgbClr val="FFFFFF"/>
                </a:solidFill>
              </a:rPr>
              <a:t>Goal</a:t>
            </a:r>
            <a:endParaRPr>
              <a:solidFill>
                <a:srgbClr val="FFFFFF"/>
              </a:solidFill>
            </a:endParaRPr>
          </a:p>
        </p:txBody>
      </p:sp>
      <p:sp>
        <p:nvSpPr>
          <p:cNvPr id="75" name="Google Shape;75;p15"/>
          <p:cNvSpPr txBox="1">
            <a:spLocks noGrp="1"/>
          </p:cNvSpPr>
          <p:nvPr>
            <p:ph type="body" idx="1"/>
          </p:nvPr>
        </p:nvSpPr>
        <p:spPr>
          <a:xfrm>
            <a:off x="620250" y="881325"/>
            <a:ext cx="7903500" cy="10716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FFFFFF"/>
              </a:buClr>
              <a:buSzPts val="2000"/>
              <a:buChar char="●"/>
            </a:pPr>
            <a:r>
              <a:rPr lang="en" sz="2000">
                <a:solidFill>
                  <a:srgbClr val="FFFFFF"/>
                </a:solidFill>
              </a:rPr>
              <a:t>Solve for a torpedo’s underwater path from a submarine to a target, avoiding obstacles along the way</a:t>
            </a:r>
            <a:endParaRPr sz="2000">
              <a:solidFill>
                <a:srgbClr val="FFFFFF"/>
              </a:solidFill>
            </a:endParaRPr>
          </a:p>
          <a:p>
            <a:pPr marL="457200" lvl="0" indent="-355600" algn="l" rtl="0">
              <a:lnSpc>
                <a:spcPct val="115000"/>
              </a:lnSpc>
              <a:spcBef>
                <a:spcPts val="0"/>
              </a:spcBef>
              <a:spcAft>
                <a:spcPts val="0"/>
              </a:spcAft>
              <a:buClr>
                <a:srgbClr val="FFFFFF"/>
              </a:buClr>
              <a:buSzPts val="2000"/>
              <a:buChar char="●"/>
            </a:pPr>
            <a:r>
              <a:rPr lang="en" sz="2000">
                <a:solidFill>
                  <a:srgbClr val="FFFFFF"/>
                </a:solidFill>
              </a:rPr>
              <a:t>Account for both static and dynamic obstacles (e.g. elevated seafloor ranges, debris, wildlife, and water vehicles)</a:t>
            </a:r>
            <a:endParaRPr sz="2000">
              <a:solidFill>
                <a:srgbClr val="FFFFFF"/>
              </a:solidFill>
            </a:endParaRPr>
          </a:p>
        </p:txBody>
      </p:sp>
      <p:pic>
        <p:nvPicPr>
          <p:cNvPr id="76" name="Google Shape;76;p15"/>
          <p:cNvPicPr preferRelativeResize="0"/>
          <p:nvPr/>
        </p:nvPicPr>
        <p:blipFill rotWithShape="1">
          <a:blip r:embed="rId3">
            <a:alphaModFix/>
          </a:blip>
          <a:srcRect/>
          <a:stretch/>
        </p:blipFill>
        <p:spPr>
          <a:xfrm>
            <a:off x="806950" y="2700250"/>
            <a:ext cx="7271852" cy="2156550"/>
          </a:xfrm>
          <a:prstGeom prst="rect">
            <a:avLst/>
          </a:prstGeom>
          <a:noFill/>
          <a:ln>
            <a:noFill/>
          </a:ln>
        </p:spPr>
      </p:pic>
      <p:pic>
        <p:nvPicPr>
          <p:cNvPr id="77" name="Google Shape;77;p15"/>
          <p:cNvPicPr preferRelativeResize="0"/>
          <p:nvPr/>
        </p:nvPicPr>
        <p:blipFill rotWithShape="1">
          <a:blip r:embed="rId4">
            <a:alphaModFix/>
          </a:blip>
          <a:srcRect/>
          <a:stretch/>
        </p:blipFill>
        <p:spPr>
          <a:xfrm>
            <a:off x="1010250" y="2865823"/>
            <a:ext cx="919275" cy="916175"/>
          </a:xfrm>
          <a:prstGeom prst="rect">
            <a:avLst/>
          </a:prstGeom>
          <a:noFill/>
          <a:ln>
            <a:noFill/>
          </a:ln>
        </p:spPr>
      </p:pic>
      <p:pic>
        <p:nvPicPr>
          <p:cNvPr id="78" name="Google Shape;78;p15"/>
          <p:cNvPicPr preferRelativeResize="0"/>
          <p:nvPr/>
        </p:nvPicPr>
        <p:blipFill>
          <a:blip r:embed="rId5">
            <a:alphaModFix/>
          </a:blip>
          <a:stretch>
            <a:fillRect/>
          </a:stretch>
        </p:blipFill>
        <p:spPr>
          <a:xfrm>
            <a:off x="8423600" y="66850"/>
            <a:ext cx="656175" cy="656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167120"/>
            <a:ext cx="8520600" cy="617581"/>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solidFill>
                  <a:srgbClr val="FFFFFF"/>
                </a:solidFill>
              </a:rPr>
              <a:t>Proposed Methodology</a:t>
            </a:r>
            <a:endParaRPr>
              <a:solidFill>
                <a:srgbClr val="FFFFFF"/>
              </a:solidFill>
            </a:endParaRPr>
          </a:p>
        </p:txBody>
      </p:sp>
      <p:sp>
        <p:nvSpPr>
          <p:cNvPr id="66" name="Google Shape;66;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600"/>
              </a:spcBef>
              <a:spcAft>
                <a:spcPts val="0"/>
              </a:spcAft>
              <a:buSzPts val="1800"/>
              <a:buNone/>
            </a:pPr>
            <a:endParaRPr lang="en-US"/>
          </a:p>
          <a:p>
            <a:pPr marL="0" lvl="0" indent="0" algn="l" rtl="0">
              <a:lnSpc>
                <a:spcPct val="115000"/>
              </a:lnSpc>
              <a:spcBef>
                <a:spcPts val="1600"/>
              </a:spcBef>
              <a:spcAft>
                <a:spcPts val="0"/>
              </a:spcAft>
              <a:buSzPts val="1800"/>
              <a:buNone/>
            </a:pPr>
            <a:endParaRPr lang="en-US" sz="1000"/>
          </a:p>
          <a:p>
            <a:pPr marL="0" lvl="0" indent="0" algn="l" rtl="0">
              <a:lnSpc>
                <a:spcPct val="115000"/>
              </a:lnSpc>
              <a:spcBef>
                <a:spcPts val="1600"/>
              </a:spcBef>
              <a:spcAft>
                <a:spcPts val="0"/>
              </a:spcAft>
              <a:buSzPts val="1800"/>
              <a:buNone/>
            </a:pPr>
            <a:endParaRPr lang="en-US" sz="1000"/>
          </a:p>
          <a:p>
            <a:pPr marL="0" lvl="0" indent="0" algn="l" rtl="0">
              <a:lnSpc>
                <a:spcPct val="115000"/>
              </a:lnSpc>
              <a:spcBef>
                <a:spcPts val="1600"/>
              </a:spcBef>
              <a:spcAft>
                <a:spcPts val="0"/>
              </a:spcAft>
              <a:buSzPts val="1800"/>
              <a:buNone/>
            </a:pPr>
            <a:endParaRPr lang="en-US" sz="1000"/>
          </a:p>
        </p:txBody>
      </p:sp>
      <p:pic>
        <p:nvPicPr>
          <p:cNvPr id="68" name="Google Shape;68;p14"/>
          <p:cNvPicPr preferRelativeResize="0"/>
          <p:nvPr/>
        </p:nvPicPr>
        <p:blipFill>
          <a:blip r:embed="rId3">
            <a:alphaModFix/>
          </a:blip>
          <a:stretch>
            <a:fillRect/>
          </a:stretch>
        </p:blipFill>
        <p:spPr>
          <a:xfrm>
            <a:off x="8423600" y="66850"/>
            <a:ext cx="656175" cy="656175"/>
          </a:xfrm>
          <a:prstGeom prst="rect">
            <a:avLst/>
          </a:prstGeom>
          <a:noFill/>
          <a:ln>
            <a:noFill/>
          </a:ln>
        </p:spPr>
      </p:pic>
      <p:pic>
        <p:nvPicPr>
          <p:cNvPr id="1025" name="Picture 1" descr="Ink Drawings&#10;Ink Drawings&#10;Ink Drawings&#10;Ink Drawings&#10;Ink Drawings&#10;Ink Drawings&#10;Ink Drawings&#10;Ink Drawings&#10;Ink Drawings&#10;Ink Drawings&#10;">
            <a:extLst>
              <a:ext uri="{FF2B5EF4-FFF2-40B4-BE49-F238E27FC236}">
                <a16:creationId xmlns:a16="http://schemas.microsoft.com/office/drawing/2014/main" id="{568CF61C-0DB7-4DF2-8586-057A16A40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92" y="1286741"/>
            <a:ext cx="1996826" cy="14671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BE769AA3-F646-4936-874B-4DD5D543C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8080" y="1286741"/>
            <a:ext cx="2158827" cy="153563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3A908101-C41C-4D1C-A200-8AAFB7C4CB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159" y="3371202"/>
            <a:ext cx="2042134" cy="1565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k Drawings&#10;Ink Drawings&#10;Ink Drawings&#10;Ink Drawings&#10;Ink Drawings&#10;Ink Drawings&#10;Ink Drawings&#10;Ink Drawings&#10;Ink Drawings&#10;Ink Drawings&#10;Ink Drawings&#10;Ink Drawings&#10;Ink Drawings&#10;Ink Drawings&#10;Ink Drawings&#10;Ink Drawings&#10;">
            <a:extLst>
              <a:ext uri="{FF2B5EF4-FFF2-40B4-BE49-F238E27FC236}">
                <a16:creationId xmlns:a16="http://schemas.microsoft.com/office/drawing/2014/main" id="{4B0FF85B-8FD2-4226-B6CE-C52FEC1A9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6660" y="3327651"/>
            <a:ext cx="2158828" cy="16029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A61D218-62C1-489C-A60C-58AF8D713620}"/>
              </a:ext>
            </a:extLst>
          </p:cNvPr>
          <p:cNvSpPr txBox="1"/>
          <p:nvPr/>
        </p:nvSpPr>
        <p:spPr>
          <a:xfrm>
            <a:off x="386196" y="77975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1. Original optimal path is found</a:t>
            </a:r>
            <a:endParaRPr lang="en-US"/>
          </a:p>
        </p:txBody>
      </p:sp>
      <p:sp>
        <p:nvSpPr>
          <p:cNvPr id="4" name="TextBox 3">
            <a:extLst>
              <a:ext uri="{FF2B5EF4-FFF2-40B4-BE49-F238E27FC236}">
                <a16:creationId xmlns:a16="http://schemas.microsoft.com/office/drawing/2014/main" id="{325CCD02-6D4C-4830-B51F-4438593CA2C0}"/>
              </a:ext>
            </a:extLst>
          </p:cNvPr>
          <p:cNvSpPr txBox="1"/>
          <p:nvPr/>
        </p:nvSpPr>
        <p:spPr>
          <a:xfrm>
            <a:off x="4572000" y="744576"/>
            <a:ext cx="40074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rPr>
              <a:t>2. Circle region detects obstacle and alternate path is found</a:t>
            </a:r>
            <a:endParaRPr lang="en-US"/>
          </a:p>
        </p:txBody>
      </p:sp>
      <p:sp>
        <p:nvSpPr>
          <p:cNvPr id="5" name="TextBox 4">
            <a:extLst>
              <a:ext uri="{FF2B5EF4-FFF2-40B4-BE49-F238E27FC236}">
                <a16:creationId xmlns:a16="http://schemas.microsoft.com/office/drawing/2014/main" id="{1511E4E8-4CEF-4C46-AFAA-DB9807075AE8}"/>
              </a:ext>
            </a:extLst>
          </p:cNvPr>
          <p:cNvSpPr txBox="1"/>
          <p:nvPr/>
        </p:nvSpPr>
        <p:spPr>
          <a:xfrm>
            <a:off x="386195" y="286269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rPr>
              <a:t>3. Alternate path blocked, another alternate path is found </a:t>
            </a:r>
            <a:endParaRPr lang="en-US"/>
          </a:p>
        </p:txBody>
      </p:sp>
      <p:sp>
        <p:nvSpPr>
          <p:cNvPr id="6" name="TextBox 5">
            <a:extLst>
              <a:ext uri="{FF2B5EF4-FFF2-40B4-BE49-F238E27FC236}">
                <a16:creationId xmlns:a16="http://schemas.microsoft.com/office/drawing/2014/main" id="{9ED2AC9C-21F9-49A5-B841-C00E9CA7F487}"/>
              </a:ext>
            </a:extLst>
          </p:cNvPr>
          <p:cNvSpPr txBox="1"/>
          <p:nvPr/>
        </p:nvSpPr>
        <p:spPr>
          <a:xfrm>
            <a:off x="5278582" y="292112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FFFF"/>
                </a:solidFill>
              </a:rPr>
              <a:t>4. Alternate path is used</a:t>
            </a:r>
            <a:endParaRPr lang="en-US"/>
          </a:p>
        </p:txBody>
      </p:sp>
      <p:cxnSp>
        <p:nvCxnSpPr>
          <p:cNvPr id="7" name="Straight Arrow Connector 6">
            <a:extLst>
              <a:ext uri="{FF2B5EF4-FFF2-40B4-BE49-F238E27FC236}">
                <a16:creationId xmlns:a16="http://schemas.microsoft.com/office/drawing/2014/main" id="{92314B7C-5814-435F-8292-785253DA3BF4}"/>
              </a:ext>
            </a:extLst>
          </p:cNvPr>
          <p:cNvCxnSpPr>
            <a:cxnSpLocks/>
          </p:cNvCxnSpPr>
          <p:nvPr/>
        </p:nvCxnSpPr>
        <p:spPr>
          <a:xfrm flipV="1">
            <a:off x="2699039" y="1941606"/>
            <a:ext cx="2880011" cy="214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BD0FC8-7360-4BEB-ABE7-4EDDF75D194C}"/>
              </a:ext>
            </a:extLst>
          </p:cNvPr>
          <p:cNvCxnSpPr>
            <a:cxnSpLocks/>
          </p:cNvCxnSpPr>
          <p:nvPr/>
        </p:nvCxnSpPr>
        <p:spPr>
          <a:xfrm flipV="1">
            <a:off x="2693293" y="3918551"/>
            <a:ext cx="2924787" cy="724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B48A009-F27F-4461-A89E-979C5C743428}"/>
              </a:ext>
            </a:extLst>
          </p:cNvPr>
          <p:cNvCxnSpPr>
            <a:cxnSpLocks/>
          </p:cNvCxnSpPr>
          <p:nvPr/>
        </p:nvCxnSpPr>
        <p:spPr>
          <a:xfrm flipH="1">
            <a:off x="2679918" y="2020319"/>
            <a:ext cx="2822069" cy="18982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373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209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solidFill>
                  <a:srgbClr val="FFFFFF"/>
                </a:solidFill>
              </a:rPr>
              <a:t>Implementation</a:t>
            </a:r>
            <a:endParaRPr>
              <a:solidFill>
                <a:srgbClr val="FFFFFF"/>
              </a:solidFill>
            </a:endParaRPr>
          </a:p>
        </p:txBody>
      </p:sp>
      <p:pic>
        <p:nvPicPr>
          <p:cNvPr id="68" name="Google Shape;68;p14"/>
          <p:cNvPicPr preferRelativeResize="0"/>
          <p:nvPr/>
        </p:nvPicPr>
        <p:blipFill>
          <a:blip r:embed="rId3">
            <a:alphaModFix/>
          </a:blip>
          <a:stretch>
            <a:fillRect/>
          </a:stretch>
        </p:blipFill>
        <p:spPr>
          <a:xfrm>
            <a:off x="8423600" y="66850"/>
            <a:ext cx="656175" cy="656175"/>
          </a:xfrm>
          <a:prstGeom prst="rect">
            <a:avLst/>
          </a:prstGeom>
          <a:noFill/>
          <a:ln>
            <a:noFill/>
          </a:ln>
        </p:spPr>
      </p:pic>
      <p:sp>
        <p:nvSpPr>
          <p:cNvPr id="10" name="Rectangle 9">
            <a:extLst>
              <a:ext uri="{FF2B5EF4-FFF2-40B4-BE49-F238E27FC236}">
                <a16:creationId xmlns:a16="http://schemas.microsoft.com/office/drawing/2014/main" id="{2CB43061-48F2-40A4-A70E-3B4FD175791F}"/>
              </a:ext>
            </a:extLst>
          </p:cNvPr>
          <p:cNvSpPr/>
          <p:nvPr/>
        </p:nvSpPr>
        <p:spPr>
          <a:xfrm>
            <a:off x="251966" y="1264136"/>
            <a:ext cx="8640067" cy="2417970"/>
          </a:xfrm>
          <a:prstGeom prst="rect">
            <a:avLst/>
          </a:prstGeom>
        </p:spPr>
        <p:txBody>
          <a:bodyPr wrap="square" anchor="t">
            <a:spAutoFit/>
          </a:bodyPr>
          <a:lstStyle/>
          <a:p>
            <a:pPr marL="558800" indent="-457200">
              <a:buClr>
                <a:srgbClr val="FFFFFF"/>
              </a:buClr>
              <a:buSzPts val="2000"/>
              <a:buAutoNum type="arabicPeriod"/>
            </a:pPr>
            <a:r>
              <a:rPr lang="en-US">
                <a:solidFill>
                  <a:srgbClr val="FFFFFF"/>
                </a:solidFill>
              </a:rPr>
              <a:t>Look at entire map and solve from start to goal while treating all obstacles as static. This path found is the original optimal path.</a:t>
            </a:r>
          </a:p>
          <a:p>
            <a:pPr marL="558800" indent="-457200">
              <a:lnSpc>
                <a:spcPct val="114999"/>
              </a:lnSpc>
              <a:buClr>
                <a:srgbClr val="FFFFFF"/>
              </a:buClr>
              <a:buSzPts val="2000"/>
              <a:buAutoNum type="arabicPeriod"/>
            </a:pPr>
            <a:r>
              <a:rPr lang="en-US">
                <a:solidFill>
                  <a:srgbClr val="FFFFFF"/>
                </a:solidFill>
              </a:rPr>
              <a:t>Begin moving the robot with a circle region in front of the robot used to detect obstacles.</a:t>
            </a:r>
          </a:p>
          <a:p>
            <a:pPr marL="558800" indent="-457200">
              <a:lnSpc>
                <a:spcPct val="114999"/>
              </a:lnSpc>
              <a:buClr>
                <a:srgbClr val="FFFFFF"/>
              </a:buClr>
              <a:buSzPts val="2000"/>
              <a:buAutoNum type="arabicPeriod"/>
            </a:pPr>
            <a:r>
              <a:rPr lang="en-US">
                <a:solidFill>
                  <a:srgbClr val="FFFFFF"/>
                </a:solidFill>
              </a:rPr>
              <a:t>If the circle region "collides" with an obstacle, perform region search.</a:t>
            </a:r>
          </a:p>
          <a:p>
            <a:pPr marL="558800" indent="-457200">
              <a:lnSpc>
                <a:spcPct val="114999"/>
              </a:lnSpc>
              <a:buClr>
                <a:srgbClr val="FFFFFF"/>
              </a:buClr>
              <a:buSzPts val="2000"/>
              <a:buAutoNum type="arabicPeriod"/>
            </a:pPr>
            <a:endParaRPr lang="en-US">
              <a:solidFill>
                <a:srgbClr val="FFFFFF"/>
              </a:solidFill>
            </a:endParaRPr>
          </a:p>
          <a:p>
            <a:pPr marL="1041400" lvl="1" indent="-342900">
              <a:lnSpc>
                <a:spcPct val="114999"/>
              </a:lnSpc>
              <a:buClr>
                <a:srgbClr val="FFFFFF"/>
              </a:buClr>
              <a:buSzPts val="2000"/>
              <a:buAutoNum type="alphaLcPeriod"/>
            </a:pPr>
            <a:r>
              <a:rPr lang="en-US" sz="1100">
                <a:solidFill>
                  <a:srgbClr val="FFFFFF"/>
                </a:solidFill>
              </a:rPr>
              <a:t>Commit the same search algorithm from step 1 with different start and goal. The start is the robot's current position. The goal is chosen as 10 nodes along the original optimal path. The path found here is a diverging path, where the robot travels off the original optimal path, around the obstacle, and then back on to the original optimal path.</a:t>
            </a:r>
          </a:p>
          <a:p>
            <a:pPr marL="1041400" lvl="1" indent="-342900">
              <a:lnSpc>
                <a:spcPct val="114999"/>
              </a:lnSpc>
              <a:buClr>
                <a:srgbClr val="FFFFFF"/>
              </a:buClr>
              <a:buSzPts val="2000"/>
              <a:buAutoNum type="alphaLcPeriod"/>
            </a:pPr>
            <a:endParaRPr lang="en-US" sz="1100">
              <a:solidFill>
                <a:srgbClr val="FFFFFF"/>
              </a:solidFill>
            </a:endParaRPr>
          </a:p>
          <a:p>
            <a:pPr marL="1041400" lvl="1" indent="-342900">
              <a:lnSpc>
                <a:spcPct val="114999"/>
              </a:lnSpc>
              <a:buClr>
                <a:srgbClr val="FFFFFF"/>
              </a:buClr>
              <a:buSzPts val="2000"/>
              <a:buAutoNum type="alphaLcPeriod"/>
            </a:pPr>
            <a:r>
              <a:rPr lang="en-US" sz="1100">
                <a:solidFill>
                  <a:srgbClr val="FFFFFF"/>
                </a:solidFill>
              </a:rPr>
              <a:t>The robot only decides one divergent path at a time.</a:t>
            </a:r>
          </a:p>
          <a:p>
            <a:pPr marL="1041400" lvl="1" indent="-342900">
              <a:lnSpc>
                <a:spcPct val="114999"/>
              </a:lnSpc>
              <a:buClr>
                <a:srgbClr val="FFFFFF"/>
              </a:buClr>
              <a:buSzPts val="2000"/>
              <a:buAutoNum type="alphaLcPeriod"/>
            </a:pPr>
            <a:endParaRPr lang="en-US" sz="1100">
              <a:solidFill>
                <a:srgbClr val="FFFFFF"/>
              </a:solidFill>
            </a:endParaRPr>
          </a:p>
        </p:txBody>
      </p:sp>
      <p:sp>
        <p:nvSpPr>
          <p:cNvPr id="12" name="Text Placeholder 11">
            <a:extLst>
              <a:ext uri="{FF2B5EF4-FFF2-40B4-BE49-F238E27FC236}">
                <a16:creationId xmlns:a16="http://schemas.microsoft.com/office/drawing/2014/main" id="{591298E2-5214-4E70-87D2-559D408B4769}"/>
              </a:ext>
            </a:extLst>
          </p:cNvPr>
          <p:cNvSpPr>
            <a:spLocks noGrp="1"/>
          </p:cNvSpPr>
          <p:nvPr>
            <p:ph type="body" idx="1"/>
          </p:nvPr>
        </p:nvSpPr>
        <p:spPr/>
        <p:txBody>
          <a:bodyPr/>
          <a:lstStyle/>
          <a:p>
            <a:endParaRPr lang="en-US"/>
          </a:p>
          <a:p>
            <a:endParaRPr lang="en-US"/>
          </a:p>
        </p:txBody>
      </p:sp>
    </p:spTree>
    <p:extLst>
      <p:ext uri="{BB962C8B-B14F-4D97-AF65-F5344CB8AC3E}">
        <p14:creationId xmlns:p14="http://schemas.microsoft.com/office/powerpoint/2010/main" val="1228613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7CA2DB-B11F-4B00-ABE3-BDC9D9DB98D7}"/>
              </a:ext>
            </a:extLst>
          </p:cNvPr>
          <p:cNvSpPr>
            <a:spLocks noGrp="1"/>
          </p:cNvSpPr>
          <p:nvPr>
            <p:ph type="body" idx="1"/>
          </p:nvPr>
        </p:nvSpPr>
        <p:spPr>
          <a:xfrm>
            <a:off x="318459" y="965759"/>
            <a:ext cx="8511941" cy="394378"/>
          </a:xfrm>
        </p:spPr>
        <p:txBody>
          <a:bodyPr/>
          <a:lstStyle/>
          <a:p>
            <a:pPr marL="114300" indent="0" algn="ctr">
              <a:lnSpc>
                <a:spcPct val="114999"/>
              </a:lnSpc>
              <a:buNone/>
            </a:pPr>
            <a:r>
              <a:rPr lang="en-US" sz="1600">
                <a:solidFill>
                  <a:srgbClr val="FFFFFF"/>
                </a:solidFill>
              </a:rPr>
              <a:t>First focused on building a dynamic obstacle environment </a:t>
            </a:r>
            <a:endParaRPr lang="en-US" sz="1600">
              <a:solidFill>
                <a:srgbClr val="616161"/>
              </a:solidFill>
            </a:endParaRPr>
          </a:p>
          <a:p>
            <a:pPr marL="114300" indent="0" algn="ctr">
              <a:lnSpc>
                <a:spcPct val="114999"/>
              </a:lnSpc>
              <a:buNone/>
            </a:pPr>
            <a:r>
              <a:rPr lang="en-US" sz="1600">
                <a:solidFill>
                  <a:srgbClr val="FFFFFF"/>
                </a:solidFill>
              </a:rPr>
              <a:t>using different RRT search methods from start to goal</a:t>
            </a:r>
            <a:endParaRPr lang="en-US" sz="1600"/>
          </a:p>
        </p:txBody>
      </p:sp>
      <p:sp>
        <p:nvSpPr>
          <p:cNvPr id="4" name="Google Shape;65;p14">
            <a:extLst>
              <a:ext uri="{FF2B5EF4-FFF2-40B4-BE49-F238E27FC236}">
                <a16:creationId xmlns:a16="http://schemas.microsoft.com/office/drawing/2014/main" id="{9E596D65-EC2A-4172-8CB9-257AEB5DB285}"/>
              </a:ext>
            </a:extLst>
          </p:cNvPr>
          <p:cNvSpPr txBox="1">
            <a:spLocks noGrp="1"/>
          </p:cNvSpPr>
          <p:nvPr>
            <p:ph type="title"/>
          </p:nvPr>
        </p:nvSpPr>
        <p:spPr>
          <a:xfrm>
            <a:off x="311700" y="4209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solidFill>
                  <a:srgbClr val="FFFFFF"/>
                </a:solidFill>
              </a:rPr>
              <a:t>Results </a:t>
            </a:r>
            <a:endParaRPr>
              <a:solidFill>
                <a:srgbClr val="FFFFFF"/>
              </a:solidFill>
            </a:endParaRPr>
          </a:p>
        </p:txBody>
      </p:sp>
      <p:sp>
        <p:nvSpPr>
          <p:cNvPr id="2" name="TextBox 1">
            <a:extLst>
              <a:ext uri="{FF2B5EF4-FFF2-40B4-BE49-F238E27FC236}">
                <a16:creationId xmlns:a16="http://schemas.microsoft.com/office/drawing/2014/main" id="{21336177-514A-4141-8EBE-48254DFF3D80}"/>
              </a:ext>
            </a:extLst>
          </p:cNvPr>
          <p:cNvSpPr txBox="1"/>
          <p:nvPr/>
        </p:nvSpPr>
        <p:spPr>
          <a:xfrm>
            <a:off x="150502" y="3714316"/>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RRT-basic</a:t>
            </a:r>
            <a:endParaRPr lang="en-US"/>
          </a:p>
        </p:txBody>
      </p:sp>
      <p:sp>
        <p:nvSpPr>
          <p:cNvPr id="9" name="TextBox 8">
            <a:extLst>
              <a:ext uri="{FF2B5EF4-FFF2-40B4-BE49-F238E27FC236}">
                <a16:creationId xmlns:a16="http://schemas.microsoft.com/office/drawing/2014/main" id="{44A2D6FA-31CC-466E-A96F-A3EB49950E27}"/>
              </a:ext>
            </a:extLst>
          </p:cNvPr>
          <p:cNvSpPr txBox="1"/>
          <p:nvPr/>
        </p:nvSpPr>
        <p:spPr>
          <a:xfrm>
            <a:off x="3207161" y="3705656"/>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RRT*</a:t>
            </a:r>
            <a:endParaRPr lang="en-US"/>
          </a:p>
        </p:txBody>
      </p:sp>
      <p:sp>
        <p:nvSpPr>
          <p:cNvPr id="10" name="TextBox 9">
            <a:extLst>
              <a:ext uri="{FF2B5EF4-FFF2-40B4-BE49-F238E27FC236}">
                <a16:creationId xmlns:a16="http://schemas.microsoft.com/office/drawing/2014/main" id="{7AEDED98-D4D2-4E95-8401-06BC50AB9CEF}"/>
              </a:ext>
            </a:extLst>
          </p:cNvPr>
          <p:cNvSpPr txBox="1"/>
          <p:nvPr/>
        </p:nvSpPr>
        <p:spPr>
          <a:xfrm>
            <a:off x="6253788" y="369867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Bi-RRT*</a:t>
            </a:r>
            <a:endParaRPr lang="en-US"/>
          </a:p>
        </p:txBody>
      </p:sp>
      <p:graphicFrame>
        <p:nvGraphicFramePr>
          <p:cNvPr id="24" name="Table 23">
            <a:extLst>
              <a:ext uri="{FF2B5EF4-FFF2-40B4-BE49-F238E27FC236}">
                <a16:creationId xmlns:a16="http://schemas.microsoft.com/office/drawing/2014/main" id="{C6A6A4DC-FF46-442D-9F16-45D67CC8F54C}"/>
              </a:ext>
            </a:extLst>
          </p:cNvPr>
          <p:cNvGraphicFramePr>
            <a:graphicFrameLocks noGrp="1"/>
          </p:cNvGraphicFramePr>
          <p:nvPr>
            <p:extLst>
              <p:ext uri="{D42A27DB-BD31-4B8C-83A1-F6EECF244321}">
                <p14:modId xmlns:p14="http://schemas.microsoft.com/office/powerpoint/2010/main" val="234856715"/>
              </p:ext>
            </p:extLst>
          </p:nvPr>
        </p:nvGraphicFramePr>
        <p:xfrm>
          <a:off x="740244" y="4086843"/>
          <a:ext cx="2824487" cy="635732"/>
        </p:xfrm>
        <a:graphic>
          <a:graphicData uri="http://schemas.openxmlformats.org/drawingml/2006/table">
            <a:tbl>
              <a:tblPr>
                <a:tableStyleId>{5C22544A-7EE6-4342-B048-85BDC9FD1C3A}</a:tableStyleId>
              </a:tblPr>
              <a:tblGrid>
                <a:gridCol w="978417">
                  <a:extLst>
                    <a:ext uri="{9D8B030D-6E8A-4147-A177-3AD203B41FA5}">
                      <a16:colId xmlns:a16="http://schemas.microsoft.com/office/drawing/2014/main" val="685048269"/>
                    </a:ext>
                  </a:extLst>
                </a:gridCol>
                <a:gridCol w="904574">
                  <a:extLst>
                    <a:ext uri="{9D8B030D-6E8A-4147-A177-3AD203B41FA5}">
                      <a16:colId xmlns:a16="http://schemas.microsoft.com/office/drawing/2014/main" val="1702718526"/>
                    </a:ext>
                  </a:extLst>
                </a:gridCol>
                <a:gridCol w="941496">
                  <a:extLst>
                    <a:ext uri="{9D8B030D-6E8A-4147-A177-3AD203B41FA5}">
                      <a16:colId xmlns:a16="http://schemas.microsoft.com/office/drawing/2014/main" val="3872092563"/>
                    </a:ext>
                  </a:extLst>
                </a:gridCol>
              </a:tblGrid>
              <a:tr h="201018">
                <a:tc gridSpan="3">
                  <a:txBody>
                    <a:bodyPr/>
                    <a:lstStyle/>
                    <a:p>
                      <a:pPr algn="ctr" fontAlgn="ctr"/>
                      <a:r>
                        <a:rPr lang="en-US" sz="1100" b="1" u="none" strike="noStrike">
                          <a:effectLst/>
                        </a:rPr>
                        <a:t>Time taken to find the optimal path (s)</a:t>
                      </a:r>
                      <a:endParaRPr lang="en-US" sz="1100" b="1"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86597268"/>
                  </a:ext>
                </a:extLst>
              </a:tr>
              <a:tr h="217357">
                <a:tc>
                  <a:txBody>
                    <a:bodyPr/>
                    <a:lstStyle/>
                    <a:p>
                      <a:pPr algn="ctr" fontAlgn="ctr"/>
                      <a:r>
                        <a:rPr lang="en-US" sz="1100" b="1" u="none" strike="noStrike">
                          <a:effectLst/>
                        </a:rPr>
                        <a:t>RRT</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RRT star</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Bi-RRT star</a:t>
                      </a:r>
                      <a:endParaRPr lang="en-US"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40093267"/>
                  </a:ext>
                </a:extLst>
              </a:tr>
              <a:tr h="217357">
                <a:tc>
                  <a:txBody>
                    <a:bodyPr/>
                    <a:lstStyle/>
                    <a:p>
                      <a:pPr algn="ctr" fontAlgn="ctr"/>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0.17</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6073690"/>
                  </a:ext>
                </a:extLst>
              </a:tr>
            </a:tbl>
          </a:graphicData>
        </a:graphic>
      </p:graphicFrame>
      <p:graphicFrame>
        <p:nvGraphicFramePr>
          <p:cNvPr id="25" name="Table 24">
            <a:extLst>
              <a:ext uri="{FF2B5EF4-FFF2-40B4-BE49-F238E27FC236}">
                <a16:creationId xmlns:a16="http://schemas.microsoft.com/office/drawing/2014/main" id="{767BC82A-1A67-44C2-9F9A-74CD391AAA6B}"/>
              </a:ext>
            </a:extLst>
          </p:cNvPr>
          <p:cNvGraphicFramePr>
            <a:graphicFrameLocks noGrp="1"/>
          </p:cNvGraphicFramePr>
          <p:nvPr>
            <p:extLst>
              <p:ext uri="{D42A27DB-BD31-4B8C-83A1-F6EECF244321}">
                <p14:modId xmlns:p14="http://schemas.microsoft.com/office/powerpoint/2010/main" val="621796250"/>
              </p:ext>
            </p:extLst>
          </p:nvPr>
        </p:nvGraphicFramePr>
        <p:xfrm>
          <a:off x="4050962" y="3868204"/>
          <a:ext cx="4386036" cy="1089933"/>
        </p:xfrm>
        <a:graphic>
          <a:graphicData uri="http://schemas.openxmlformats.org/drawingml/2006/table">
            <a:tbl>
              <a:tblPr>
                <a:tableStyleId>{5C22544A-7EE6-4342-B048-85BDC9FD1C3A}</a:tableStyleId>
              </a:tblPr>
              <a:tblGrid>
                <a:gridCol w="1304897">
                  <a:extLst>
                    <a:ext uri="{9D8B030D-6E8A-4147-A177-3AD203B41FA5}">
                      <a16:colId xmlns:a16="http://schemas.microsoft.com/office/drawing/2014/main" val="2087877518"/>
                    </a:ext>
                  </a:extLst>
                </a:gridCol>
                <a:gridCol w="907878">
                  <a:extLst>
                    <a:ext uri="{9D8B030D-6E8A-4147-A177-3AD203B41FA5}">
                      <a16:colId xmlns:a16="http://schemas.microsoft.com/office/drawing/2014/main" val="2136342488"/>
                    </a:ext>
                  </a:extLst>
                </a:gridCol>
                <a:gridCol w="1145901">
                  <a:extLst>
                    <a:ext uri="{9D8B030D-6E8A-4147-A177-3AD203B41FA5}">
                      <a16:colId xmlns:a16="http://schemas.microsoft.com/office/drawing/2014/main" val="4277012121"/>
                    </a:ext>
                  </a:extLst>
                </a:gridCol>
                <a:gridCol w="1027360">
                  <a:extLst>
                    <a:ext uri="{9D8B030D-6E8A-4147-A177-3AD203B41FA5}">
                      <a16:colId xmlns:a16="http://schemas.microsoft.com/office/drawing/2014/main" val="437080357"/>
                    </a:ext>
                  </a:extLst>
                </a:gridCol>
              </a:tblGrid>
              <a:tr h="312951">
                <a:tc>
                  <a:txBody>
                    <a:bodyPr/>
                    <a:lstStyle/>
                    <a:p>
                      <a:pPr algn="ctr" fontAlgn="ctr"/>
                      <a:r>
                        <a:rPr lang="en-US" sz="1100" u="none" strike="noStrike">
                          <a:effectLst/>
                        </a:rPr>
                        <a:t>                </a:t>
                      </a:r>
                      <a:endParaRPr lang="en-US" sz="1100" b="0"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RRT</a:t>
                      </a:r>
                      <a:endParaRPr lang="en-US" sz="1100" b="1"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RRT star</a:t>
                      </a:r>
                      <a:endParaRPr lang="en-US" sz="1100" b="1"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Bi-RRT star</a:t>
                      </a:r>
                      <a:endParaRPr lang="en-US" sz="1100" b="1" i="0" u="none" strike="noStrike">
                        <a:solidFill>
                          <a:srgbClr val="FFFFFF"/>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42205854"/>
                  </a:ext>
                </a:extLst>
              </a:tr>
              <a:tr h="258994">
                <a:tc>
                  <a:txBody>
                    <a:bodyPr/>
                    <a:lstStyle/>
                    <a:p>
                      <a:pPr algn="ctr" fontAlgn="ctr"/>
                      <a:r>
                        <a:rPr lang="en-US" sz="1100" b="1" u="none" strike="noStrike">
                          <a:effectLst/>
                        </a:rPr>
                        <a:t>Time Cost (s)</a:t>
                      </a:r>
                      <a:endParaRPr lang="en-US" sz="1100" b="1"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59.07</a:t>
                      </a:r>
                      <a:endParaRPr lang="en-US" sz="1100" b="0"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60.68</a:t>
                      </a:r>
                      <a:endParaRPr lang="en-US" sz="1100" b="0"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19.73</a:t>
                      </a:r>
                      <a:endParaRPr lang="en-US" sz="1100" b="0" i="0" u="none" strike="noStrike">
                        <a:solidFill>
                          <a:srgbClr val="FFFFFF"/>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54017451"/>
                  </a:ext>
                </a:extLst>
              </a:tr>
              <a:tr h="258994">
                <a:tc>
                  <a:txBody>
                    <a:bodyPr/>
                    <a:lstStyle/>
                    <a:p>
                      <a:pPr algn="ctr" fontAlgn="ctr"/>
                      <a:r>
                        <a:rPr lang="en-US" sz="1100" b="1" u="none" strike="noStrike">
                          <a:effectLst/>
                        </a:rPr>
                        <a:t>Path Length (units)</a:t>
                      </a:r>
                      <a:endParaRPr lang="en-US" sz="1100" b="1"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2292.27</a:t>
                      </a:r>
                      <a:endParaRPr lang="en-US" sz="1100" b="0"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1977.52</a:t>
                      </a:r>
                      <a:endParaRPr lang="en-US" sz="1100" b="0"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1894.25</a:t>
                      </a:r>
                      <a:endParaRPr lang="en-US" sz="1100" b="0" i="0" u="none" strike="noStrike">
                        <a:solidFill>
                          <a:srgbClr val="FFFFFF"/>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95240613"/>
                  </a:ext>
                </a:extLst>
              </a:tr>
              <a:tr h="258994">
                <a:tc>
                  <a:txBody>
                    <a:bodyPr/>
                    <a:lstStyle/>
                    <a:p>
                      <a:pPr algn="ctr" fontAlgn="ctr"/>
                      <a:r>
                        <a:rPr lang="en-US" sz="1100" b="1" u="none" strike="noStrike">
                          <a:effectLst/>
                        </a:rPr>
                        <a:t>Nodes Visited</a:t>
                      </a:r>
                      <a:endParaRPr lang="en-US" sz="1100" b="1"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2016</a:t>
                      </a:r>
                      <a:endParaRPr lang="en-US" sz="1100" b="0"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1710.4</a:t>
                      </a:r>
                      <a:endParaRPr lang="en-US" sz="1100" b="0" i="0" u="none" strike="noStrike">
                        <a:solidFill>
                          <a:srgbClr val="FFFFFF"/>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333</a:t>
                      </a:r>
                      <a:endParaRPr lang="en-US" sz="1100" b="0" i="0" u="none" strike="noStrike">
                        <a:solidFill>
                          <a:srgbClr val="FFFFFF"/>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15853071"/>
                  </a:ext>
                </a:extLst>
              </a:tr>
            </a:tbl>
          </a:graphicData>
        </a:graphic>
      </p:graphicFrame>
      <p:pic>
        <p:nvPicPr>
          <p:cNvPr id="35" name="Picture 34">
            <a:extLst>
              <a:ext uri="{FF2B5EF4-FFF2-40B4-BE49-F238E27FC236}">
                <a16:creationId xmlns:a16="http://schemas.microsoft.com/office/drawing/2014/main" id="{7376ED29-53A5-4BC5-9078-83C2D80926B5}"/>
              </a:ext>
            </a:extLst>
          </p:cNvPr>
          <p:cNvPicPr>
            <a:picLocks noChangeAspect="1"/>
          </p:cNvPicPr>
          <p:nvPr/>
        </p:nvPicPr>
        <p:blipFill>
          <a:blip r:embed="rId3"/>
          <a:stretch>
            <a:fillRect/>
          </a:stretch>
        </p:blipFill>
        <p:spPr>
          <a:xfrm>
            <a:off x="3232271" y="1720741"/>
            <a:ext cx="2639094" cy="1983719"/>
          </a:xfrm>
          <a:prstGeom prst="rect">
            <a:avLst/>
          </a:prstGeom>
        </p:spPr>
      </p:pic>
      <p:pic>
        <p:nvPicPr>
          <p:cNvPr id="36" name="Picture 35">
            <a:extLst>
              <a:ext uri="{FF2B5EF4-FFF2-40B4-BE49-F238E27FC236}">
                <a16:creationId xmlns:a16="http://schemas.microsoft.com/office/drawing/2014/main" id="{97EA5E79-DD12-41BD-946D-E561FA16B7D5}"/>
              </a:ext>
            </a:extLst>
          </p:cNvPr>
          <p:cNvPicPr>
            <a:picLocks noChangeAspect="1"/>
          </p:cNvPicPr>
          <p:nvPr/>
        </p:nvPicPr>
        <p:blipFill>
          <a:blip r:embed="rId4"/>
          <a:stretch>
            <a:fillRect/>
          </a:stretch>
        </p:blipFill>
        <p:spPr>
          <a:xfrm>
            <a:off x="6243981" y="1720741"/>
            <a:ext cx="2488540" cy="1986685"/>
          </a:xfrm>
          <a:prstGeom prst="rect">
            <a:avLst/>
          </a:prstGeom>
        </p:spPr>
      </p:pic>
      <p:pic>
        <p:nvPicPr>
          <p:cNvPr id="37" name="Picture 36">
            <a:extLst>
              <a:ext uri="{FF2B5EF4-FFF2-40B4-BE49-F238E27FC236}">
                <a16:creationId xmlns:a16="http://schemas.microsoft.com/office/drawing/2014/main" id="{617058EE-6E71-4D6D-98C1-1475E4B23F72}"/>
              </a:ext>
            </a:extLst>
          </p:cNvPr>
          <p:cNvPicPr>
            <a:picLocks noChangeAspect="1"/>
          </p:cNvPicPr>
          <p:nvPr/>
        </p:nvPicPr>
        <p:blipFill>
          <a:blip r:embed="rId5"/>
          <a:stretch>
            <a:fillRect/>
          </a:stretch>
        </p:blipFill>
        <p:spPr>
          <a:xfrm>
            <a:off x="250524" y="1720741"/>
            <a:ext cx="2649496" cy="2004785"/>
          </a:xfrm>
          <a:prstGeom prst="rect">
            <a:avLst/>
          </a:prstGeom>
        </p:spPr>
      </p:pic>
    </p:spTree>
    <p:extLst>
      <p:ext uri="{BB962C8B-B14F-4D97-AF65-F5344CB8AC3E}">
        <p14:creationId xmlns:p14="http://schemas.microsoft.com/office/powerpoint/2010/main" val="427773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20925"/>
            <a:ext cx="8520600" cy="572700"/>
          </a:xfrm>
          <a:prstGeom prst="rect">
            <a:avLst/>
          </a:prstGeom>
          <a:noFill/>
          <a:ln>
            <a:noFill/>
          </a:ln>
        </p:spPr>
        <p:txBody>
          <a:bodyPr spcFirstLastPara="1" wrap="square" lIns="91425" tIns="91425" rIns="91425" bIns="91425" anchor="t" anchorCtr="0">
            <a:noAutofit/>
          </a:bodyPr>
          <a:lstStyle/>
          <a:p>
            <a:pPr lvl="0" algn="ctr">
              <a:buSzPts val="3000"/>
            </a:pPr>
            <a:r>
              <a:rPr lang="en-US">
                <a:solidFill>
                  <a:srgbClr val="FFFFFF"/>
                </a:solidFill>
              </a:rPr>
              <a:t>Optimization</a:t>
            </a:r>
          </a:p>
        </p:txBody>
      </p:sp>
      <p:sp>
        <p:nvSpPr>
          <p:cNvPr id="66" name="Google Shape;66;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sz="1000"/>
          </a:p>
          <a:p>
            <a:pPr marL="0" lvl="0" indent="0" algn="l" rtl="0">
              <a:lnSpc>
                <a:spcPct val="115000"/>
              </a:lnSpc>
              <a:spcBef>
                <a:spcPts val="1600"/>
              </a:spcBef>
              <a:spcAft>
                <a:spcPts val="0"/>
              </a:spcAft>
              <a:buSzPts val="1800"/>
              <a:buNone/>
            </a:pPr>
            <a:endParaRPr sz="1000"/>
          </a:p>
          <a:p>
            <a:pPr marL="0" lvl="0" indent="0" algn="l" rtl="0">
              <a:lnSpc>
                <a:spcPct val="115000"/>
              </a:lnSpc>
              <a:spcBef>
                <a:spcPts val="1600"/>
              </a:spcBef>
              <a:spcAft>
                <a:spcPts val="0"/>
              </a:spcAft>
              <a:buSzPts val="1800"/>
              <a:buNone/>
            </a:pPr>
            <a:endParaRPr sz="1000"/>
          </a:p>
        </p:txBody>
      </p:sp>
      <p:pic>
        <p:nvPicPr>
          <p:cNvPr id="68" name="Google Shape;68;p14"/>
          <p:cNvPicPr preferRelativeResize="0"/>
          <p:nvPr/>
        </p:nvPicPr>
        <p:blipFill>
          <a:blip r:embed="rId3">
            <a:alphaModFix/>
          </a:blip>
          <a:stretch>
            <a:fillRect/>
          </a:stretch>
        </p:blipFill>
        <p:spPr>
          <a:xfrm>
            <a:off x="8423600" y="66850"/>
            <a:ext cx="656175" cy="656175"/>
          </a:xfrm>
          <a:prstGeom prst="rect">
            <a:avLst/>
          </a:prstGeom>
          <a:noFill/>
          <a:ln>
            <a:noFill/>
          </a:ln>
        </p:spPr>
      </p:pic>
      <p:pic>
        <p:nvPicPr>
          <p:cNvPr id="4" name="Picture 3">
            <a:extLst>
              <a:ext uri="{FF2B5EF4-FFF2-40B4-BE49-F238E27FC236}">
                <a16:creationId xmlns:a16="http://schemas.microsoft.com/office/drawing/2014/main" id="{F23A931E-AF47-42D7-87D7-816B59A3DD0A}"/>
              </a:ext>
            </a:extLst>
          </p:cNvPr>
          <p:cNvPicPr>
            <a:picLocks noChangeAspect="1"/>
          </p:cNvPicPr>
          <p:nvPr/>
        </p:nvPicPr>
        <p:blipFill>
          <a:blip r:embed="rId4"/>
          <a:stretch>
            <a:fillRect/>
          </a:stretch>
        </p:blipFill>
        <p:spPr>
          <a:xfrm>
            <a:off x="5942678" y="1822532"/>
            <a:ext cx="3083484" cy="2490911"/>
          </a:xfrm>
          <a:prstGeom prst="rect">
            <a:avLst/>
          </a:prstGeom>
        </p:spPr>
      </p:pic>
      <p:sp>
        <p:nvSpPr>
          <p:cNvPr id="3" name="Google Shape;66;p14">
            <a:extLst>
              <a:ext uri="{FF2B5EF4-FFF2-40B4-BE49-F238E27FC236}">
                <a16:creationId xmlns:a16="http://schemas.microsoft.com/office/drawing/2014/main" id="{5828E8E8-2E60-4251-BAF1-75B814D48AA4}"/>
              </a:ext>
            </a:extLst>
          </p:cNvPr>
          <p:cNvSpPr txBox="1">
            <a:spLocks/>
          </p:cNvSpPr>
          <p:nvPr/>
        </p:nvSpPr>
        <p:spPr>
          <a:xfrm>
            <a:off x="639681" y="5255945"/>
            <a:ext cx="2667399" cy="984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114300" indent="0">
              <a:lnSpc>
                <a:spcPct val="114999"/>
              </a:lnSpc>
              <a:buClr>
                <a:srgbClr val="FFFFFF"/>
              </a:buClr>
              <a:buNone/>
            </a:pPr>
            <a:r>
              <a:rPr lang="en-US" sz="1400">
                <a:solidFill>
                  <a:schemeClr val="bg1"/>
                </a:solidFill>
              </a:rPr>
              <a:t>Start is a </a:t>
            </a:r>
            <a:r>
              <a:rPr lang="en-US" sz="1400">
                <a:solidFill>
                  <a:srgbClr val="00FF00"/>
                </a:solidFill>
              </a:rPr>
              <a:t>green </a:t>
            </a:r>
            <a:r>
              <a:rPr lang="en-US" sz="1400">
                <a:solidFill>
                  <a:schemeClr val="bg1"/>
                </a:solidFill>
              </a:rPr>
              <a:t>circle</a:t>
            </a:r>
          </a:p>
          <a:p>
            <a:pPr marL="114300" indent="0">
              <a:lnSpc>
                <a:spcPct val="114999"/>
              </a:lnSpc>
              <a:buClr>
                <a:srgbClr val="FFFFFF"/>
              </a:buClr>
              <a:buNone/>
            </a:pPr>
            <a:r>
              <a:rPr lang="en-US" sz="1400">
                <a:solidFill>
                  <a:schemeClr val="bg1"/>
                </a:solidFill>
              </a:rPr>
              <a:t>Goal is a </a:t>
            </a:r>
            <a:r>
              <a:rPr lang="en-US" sz="1400">
                <a:solidFill>
                  <a:srgbClr val="FF0000"/>
                </a:solidFill>
              </a:rPr>
              <a:t>red </a:t>
            </a:r>
            <a:r>
              <a:rPr lang="en-US" sz="1400">
                <a:solidFill>
                  <a:schemeClr val="bg1"/>
                </a:solidFill>
              </a:rPr>
              <a:t>circle</a:t>
            </a:r>
          </a:p>
          <a:p>
            <a:pPr marL="114300" indent="0">
              <a:lnSpc>
                <a:spcPct val="114999"/>
              </a:lnSpc>
              <a:buClr>
                <a:srgbClr val="FFFFFF"/>
              </a:buClr>
              <a:buNone/>
            </a:pPr>
            <a:r>
              <a:rPr lang="en-US" sz="1400">
                <a:solidFill>
                  <a:schemeClr val="bg1"/>
                </a:solidFill>
              </a:rPr>
              <a:t>The original optimal path is shown in </a:t>
            </a:r>
            <a:r>
              <a:rPr lang="en-US" sz="1400">
                <a:solidFill>
                  <a:srgbClr val="FF0000"/>
                </a:solidFill>
              </a:rPr>
              <a:t>red</a:t>
            </a:r>
          </a:p>
          <a:p>
            <a:pPr marL="114300" indent="0">
              <a:lnSpc>
                <a:spcPct val="114999"/>
              </a:lnSpc>
              <a:buClr>
                <a:srgbClr val="FFFFFF"/>
              </a:buClr>
              <a:buNone/>
            </a:pPr>
            <a:r>
              <a:rPr lang="en-US" sz="1400">
                <a:solidFill>
                  <a:schemeClr val="bg1"/>
                </a:solidFill>
              </a:rPr>
              <a:t>Search region is a </a:t>
            </a:r>
            <a:r>
              <a:rPr lang="en-US" sz="1400">
                <a:solidFill>
                  <a:srgbClr val="00FF00"/>
                </a:solidFill>
              </a:rPr>
              <a:t>green </a:t>
            </a:r>
            <a:r>
              <a:rPr lang="en-US" sz="1400">
                <a:solidFill>
                  <a:schemeClr val="bg1"/>
                </a:solidFill>
              </a:rPr>
              <a:t>hollow circle</a:t>
            </a:r>
          </a:p>
          <a:p>
            <a:pPr marL="114300" indent="0">
              <a:lnSpc>
                <a:spcPct val="114999"/>
              </a:lnSpc>
              <a:buClr>
                <a:srgbClr val="FFFFFF"/>
              </a:buClr>
              <a:buNone/>
            </a:pPr>
            <a:r>
              <a:rPr lang="en-US" sz="1400">
                <a:solidFill>
                  <a:schemeClr val="bg1"/>
                </a:solidFill>
              </a:rPr>
              <a:t>Robot is a </a:t>
            </a:r>
            <a:r>
              <a:rPr lang="en-US" sz="1400" b="1">
                <a:solidFill>
                  <a:schemeClr val="bg1"/>
                </a:solidFill>
              </a:rPr>
              <a:t>black </a:t>
            </a:r>
            <a:r>
              <a:rPr lang="en-US" sz="1400">
                <a:solidFill>
                  <a:schemeClr val="bg1"/>
                </a:solidFill>
              </a:rPr>
              <a:t>dot</a:t>
            </a:r>
          </a:p>
          <a:p>
            <a:pPr marL="114300" indent="0">
              <a:lnSpc>
                <a:spcPct val="114999"/>
              </a:lnSpc>
              <a:buClr>
                <a:srgbClr val="FFFFFF"/>
              </a:buClr>
              <a:buNone/>
            </a:pPr>
            <a:r>
              <a:rPr lang="en-US" sz="1400">
                <a:solidFill>
                  <a:schemeClr val="bg1"/>
                </a:solidFill>
              </a:rPr>
              <a:t>Divergent paths are </a:t>
            </a:r>
            <a:r>
              <a:rPr lang="en-US" sz="1400">
                <a:solidFill>
                  <a:srgbClr val="00FF00"/>
                </a:solidFill>
              </a:rPr>
              <a:t>green</a:t>
            </a:r>
          </a:p>
          <a:p>
            <a:pPr>
              <a:lnSpc>
                <a:spcPct val="114999"/>
              </a:lnSpc>
              <a:buClr>
                <a:srgbClr val="FFFFFF"/>
              </a:buClr>
            </a:pPr>
            <a:endParaRPr lang="en-US" sz="1400">
              <a:solidFill>
                <a:schemeClr val="bg1"/>
              </a:solidFill>
            </a:endParaRPr>
          </a:p>
        </p:txBody>
      </p:sp>
      <p:sp>
        <p:nvSpPr>
          <p:cNvPr id="2" name="Text Placeholder 2">
            <a:extLst>
              <a:ext uri="{FF2B5EF4-FFF2-40B4-BE49-F238E27FC236}">
                <a16:creationId xmlns:a16="http://schemas.microsoft.com/office/drawing/2014/main" id="{16EF4B68-D636-490E-AAB6-E7EE05821241}"/>
              </a:ext>
            </a:extLst>
          </p:cNvPr>
          <p:cNvSpPr txBox="1">
            <a:spLocks/>
          </p:cNvSpPr>
          <p:nvPr/>
        </p:nvSpPr>
        <p:spPr>
          <a:xfrm>
            <a:off x="239746" y="915454"/>
            <a:ext cx="8511941" cy="3943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114300" indent="0" algn="ctr">
              <a:lnSpc>
                <a:spcPct val="114999"/>
              </a:lnSpc>
              <a:buNone/>
            </a:pPr>
            <a:r>
              <a:rPr lang="en-US" sz="1600">
                <a:solidFill>
                  <a:srgbClr val="FFFFFF"/>
                </a:solidFill>
              </a:rPr>
              <a:t>First </a:t>
            </a:r>
            <a:r>
              <a:rPr lang="en-US" altLang="zh-CN" sz="1600">
                <a:solidFill>
                  <a:srgbClr val="FFFFFF"/>
                </a:solidFill>
              </a:rPr>
              <a:t>used Bi-RRT* to get the original optimal path;</a:t>
            </a:r>
          </a:p>
          <a:p>
            <a:pPr marL="114300" indent="0" algn="ctr">
              <a:lnSpc>
                <a:spcPct val="114999"/>
              </a:lnSpc>
              <a:buNone/>
            </a:pPr>
            <a:r>
              <a:rPr lang="en-US" sz="1600">
                <a:solidFill>
                  <a:srgbClr val="FFFFFF"/>
                </a:solidFill>
              </a:rPr>
              <a:t>Then chose RRT-basic as the divergent path solution </a:t>
            </a:r>
          </a:p>
        </p:txBody>
      </p:sp>
      <p:sp>
        <p:nvSpPr>
          <p:cNvPr id="8" name="Google Shape;66;p14">
            <a:extLst>
              <a:ext uri="{FF2B5EF4-FFF2-40B4-BE49-F238E27FC236}">
                <a16:creationId xmlns:a16="http://schemas.microsoft.com/office/drawing/2014/main" id="{3DB01DCC-6F37-4432-8822-523084B0F8CF}"/>
              </a:ext>
            </a:extLst>
          </p:cNvPr>
          <p:cNvSpPr txBox="1">
            <a:spLocks/>
          </p:cNvSpPr>
          <p:nvPr/>
        </p:nvSpPr>
        <p:spPr>
          <a:xfrm>
            <a:off x="31501" y="1987711"/>
            <a:ext cx="3018240" cy="2162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a:lnSpc>
                <a:spcPct val="114999"/>
              </a:lnSpc>
              <a:buClr>
                <a:srgbClr val="FFFFFF"/>
              </a:buClr>
            </a:pPr>
            <a:r>
              <a:rPr lang="en-US" sz="1600">
                <a:solidFill>
                  <a:schemeClr val="bg1"/>
                </a:solidFill>
              </a:rPr>
              <a:t>Set the search region ahead of the current position</a:t>
            </a:r>
          </a:p>
          <a:p>
            <a:pPr>
              <a:lnSpc>
                <a:spcPct val="114999"/>
              </a:lnSpc>
              <a:buClr>
                <a:srgbClr val="FFFFFF"/>
              </a:buClr>
            </a:pPr>
            <a:r>
              <a:rPr lang="en-US" sz="1600">
                <a:solidFill>
                  <a:schemeClr val="bg1"/>
                </a:solidFill>
              </a:rPr>
              <a:t>Re-plan to a temporary goal on the original path</a:t>
            </a:r>
            <a:endParaRPr lang="en-US" sz="1600">
              <a:solidFill>
                <a:srgbClr val="00FF00"/>
              </a:solidFill>
            </a:endParaRPr>
          </a:p>
          <a:p>
            <a:pPr>
              <a:lnSpc>
                <a:spcPct val="114999"/>
              </a:lnSpc>
              <a:buClr>
                <a:srgbClr val="FFFFFF"/>
              </a:buClr>
            </a:pPr>
            <a:endParaRPr lang="en-US" sz="1400">
              <a:solidFill>
                <a:schemeClr val="bg1"/>
              </a:solidFill>
            </a:endParaRPr>
          </a:p>
        </p:txBody>
      </p:sp>
      <p:pic>
        <p:nvPicPr>
          <p:cNvPr id="9" name="Picture 8">
            <a:extLst>
              <a:ext uri="{FF2B5EF4-FFF2-40B4-BE49-F238E27FC236}">
                <a16:creationId xmlns:a16="http://schemas.microsoft.com/office/drawing/2014/main" id="{EC233DE3-9ECF-4CA9-BA14-5C58869DDC5D}"/>
              </a:ext>
            </a:extLst>
          </p:cNvPr>
          <p:cNvPicPr>
            <a:picLocks noChangeAspect="1"/>
          </p:cNvPicPr>
          <p:nvPr/>
        </p:nvPicPr>
        <p:blipFill>
          <a:blip r:embed="rId5"/>
          <a:stretch>
            <a:fillRect/>
          </a:stretch>
        </p:blipFill>
        <p:spPr>
          <a:xfrm>
            <a:off x="2826184" y="1853199"/>
            <a:ext cx="3045391" cy="2431355"/>
          </a:xfrm>
          <a:prstGeom prst="rect">
            <a:avLst/>
          </a:prstGeom>
        </p:spPr>
      </p:pic>
    </p:spTree>
    <p:extLst>
      <p:ext uri="{BB962C8B-B14F-4D97-AF65-F5344CB8AC3E}">
        <p14:creationId xmlns:p14="http://schemas.microsoft.com/office/powerpoint/2010/main" val="2426464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209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solidFill>
                  <a:srgbClr val="FFFFFF"/>
                </a:solidFill>
              </a:rPr>
              <a:t>Limitations and Future Works </a:t>
            </a:r>
            <a:endParaRPr>
              <a:solidFill>
                <a:srgbClr val="FFFFFF"/>
              </a:solidFill>
            </a:endParaRPr>
          </a:p>
        </p:txBody>
      </p:sp>
      <p:pic>
        <p:nvPicPr>
          <p:cNvPr id="68" name="Google Shape;68;p14"/>
          <p:cNvPicPr preferRelativeResize="0"/>
          <p:nvPr/>
        </p:nvPicPr>
        <p:blipFill>
          <a:blip r:embed="rId3">
            <a:alphaModFix/>
          </a:blip>
          <a:stretch>
            <a:fillRect/>
          </a:stretch>
        </p:blipFill>
        <p:spPr>
          <a:xfrm>
            <a:off x="8423600" y="66850"/>
            <a:ext cx="656175" cy="656175"/>
          </a:xfrm>
          <a:prstGeom prst="rect">
            <a:avLst/>
          </a:prstGeom>
          <a:noFill/>
          <a:ln>
            <a:noFill/>
          </a:ln>
        </p:spPr>
      </p:pic>
      <p:pic>
        <p:nvPicPr>
          <p:cNvPr id="3" name="Picture 2">
            <a:extLst>
              <a:ext uri="{FF2B5EF4-FFF2-40B4-BE49-F238E27FC236}">
                <a16:creationId xmlns:a16="http://schemas.microsoft.com/office/drawing/2014/main" id="{5E9B8AB4-4DD6-4152-8C90-E9594DF8A354}"/>
              </a:ext>
            </a:extLst>
          </p:cNvPr>
          <p:cNvPicPr>
            <a:picLocks noChangeAspect="1"/>
          </p:cNvPicPr>
          <p:nvPr/>
        </p:nvPicPr>
        <p:blipFill>
          <a:blip r:embed="rId4"/>
          <a:stretch>
            <a:fillRect/>
          </a:stretch>
        </p:blipFill>
        <p:spPr>
          <a:xfrm>
            <a:off x="1714500" y="1251671"/>
            <a:ext cx="5715000" cy="2085975"/>
          </a:xfrm>
          <a:prstGeom prst="rect">
            <a:avLst/>
          </a:prstGeom>
        </p:spPr>
      </p:pic>
      <p:sp>
        <p:nvSpPr>
          <p:cNvPr id="2" name="Google Shape;75;p15">
            <a:extLst>
              <a:ext uri="{FF2B5EF4-FFF2-40B4-BE49-F238E27FC236}">
                <a16:creationId xmlns:a16="http://schemas.microsoft.com/office/drawing/2014/main" id="{692AC88E-4E78-4A94-A7C2-9D77735DC2BD}"/>
              </a:ext>
            </a:extLst>
          </p:cNvPr>
          <p:cNvSpPr txBox="1">
            <a:spLocks/>
          </p:cNvSpPr>
          <p:nvPr/>
        </p:nvSpPr>
        <p:spPr>
          <a:xfrm>
            <a:off x="386456" y="716803"/>
            <a:ext cx="8526953" cy="335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pPr marL="1041400" lvl="1" indent="-342900">
              <a:lnSpc>
                <a:spcPct val="114999"/>
              </a:lnSpc>
              <a:buClr>
                <a:srgbClr val="FFFFFF"/>
              </a:buClr>
              <a:buSzPts val="2000"/>
              <a:buAutoNum type="alphaLcPeriod"/>
            </a:pPr>
            <a:endParaRPr lang="en-US" sz="1100"/>
          </a:p>
          <a:p>
            <a:pPr marL="1041400" lvl="1" indent="-342900">
              <a:lnSpc>
                <a:spcPct val="114999"/>
              </a:lnSpc>
              <a:buClr>
                <a:srgbClr val="FFFFFF"/>
              </a:buClr>
              <a:buSzPts val="2000"/>
              <a:buAutoNum type="alphaLcPeriod"/>
            </a:pPr>
            <a:endParaRPr lang="en-US" sz="1100"/>
          </a:p>
          <a:p>
            <a:pPr marL="1041400" lvl="1" indent="-342900">
              <a:lnSpc>
                <a:spcPct val="114999"/>
              </a:lnSpc>
              <a:buClr>
                <a:srgbClr val="FFFFFF"/>
              </a:buClr>
              <a:buSzPts val="2000"/>
              <a:buAutoNum type="alphaLcPeriod"/>
            </a:pPr>
            <a:endParaRPr lang="en-US" sz="1100"/>
          </a:p>
          <a:p>
            <a:pPr marL="1041400" lvl="1" indent="-342900">
              <a:lnSpc>
                <a:spcPct val="114999"/>
              </a:lnSpc>
              <a:buClr>
                <a:srgbClr val="FFFFFF"/>
              </a:buClr>
              <a:buSzPts val="2000"/>
              <a:buAutoNum type="alphaLcPeriod"/>
            </a:pPr>
            <a:endParaRPr lang="en-US" sz="1100"/>
          </a:p>
          <a:p>
            <a:pPr marL="1041400" lvl="1" indent="-342900">
              <a:lnSpc>
                <a:spcPct val="114999"/>
              </a:lnSpc>
              <a:buClr>
                <a:srgbClr val="FFFFFF"/>
              </a:buClr>
              <a:buSzPts val="2000"/>
              <a:buAutoNum type="alphaLcPeriod"/>
            </a:pPr>
            <a:endParaRPr lang="en-US" sz="1100"/>
          </a:p>
          <a:p>
            <a:pPr marL="1041400" lvl="1" indent="-342900">
              <a:lnSpc>
                <a:spcPct val="114999"/>
              </a:lnSpc>
              <a:buClr>
                <a:srgbClr val="FFFFFF"/>
              </a:buClr>
              <a:buSzPts val="2000"/>
              <a:buAutoNum type="alphaLcPeriod"/>
            </a:pPr>
            <a:endParaRPr lang="en-US" sz="1100"/>
          </a:p>
          <a:p>
            <a:pPr marL="1041400" lvl="1" indent="-342900">
              <a:lnSpc>
                <a:spcPct val="114999"/>
              </a:lnSpc>
              <a:buClr>
                <a:srgbClr val="FFFFFF"/>
              </a:buClr>
              <a:buSzPts val="2000"/>
              <a:buAutoNum type="alphaLcPeriod"/>
            </a:pPr>
            <a:endParaRPr lang="en-US" sz="1100"/>
          </a:p>
          <a:p>
            <a:pPr marL="869950" lvl="1" indent="-171450">
              <a:lnSpc>
                <a:spcPct val="114999"/>
              </a:lnSpc>
              <a:buClr>
                <a:srgbClr val="FFFFFF"/>
              </a:buClr>
              <a:buSzPts val="2000"/>
            </a:pPr>
            <a:r>
              <a:rPr lang="en-US" sz="1100">
                <a:solidFill>
                  <a:schemeClr val="bg1"/>
                </a:solidFill>
              </a:rPr>
              <a:t>The robot can anticipate the obstacle's direction. </a:t>
            </a:r>
          </a:p>
          <a:p>
            <a:pPr marL="869950" lvl="1" indent="-171450">
              <a:lnSpc>
                <a:spcPct val="114999"/>
              </a:lnSpc>
              <a:buClr>
                <a:srgbClr val="FFFFFF"/>
              </a:buClr>
              <a:buSzPts val="2000"/>
            </a:pPr>
            <a:r>
              <a:rPr lang="en-US" sz="1100">
                <a:solidFill>
                  <a:schemeClr val="bg1"/>
                </a:solidFill>
              </a:rPr>
              <a:t>This allows the divergent path to exist "behind" the obstacle. </a:t>
            </a:r>
          </a:p>
          <a:p>
            <a:pPr marL="869950" lvl="1" indent="-171450">
              <a:lnSpc>
                <a:spcPct val="114999"/>
              </a:lnSpc>
              <a:buClr>
                <a:srgbClr val="FFFFFF"/>
              </a:buClr>
              <a:buSzPts val="2000"/>
            </a:pPr>
            <a:r>
              <a:rPr lang="en-US" sz="1100">
                <a:solidFill>
                  <a:schemeClr val="bg1"/>
                </a:solidFill>
              </a:rPr>
              <a:t>That way, the obstacle moves away from the robot and avoids collision while the robot is on the diverging path.</a:t>
            </a:r>
          </a:p>
          <a:p>
            <a:pPr marL="127000" indent="0">
              <a:lnSpc>
                <a:spcPct val="114999"/>
              </a:lnSpc>
              <a:buClr>
                <a:srgbClr val="FFFFFF"/>
              </a:buClr>
              <a:buSzPts val="2000"/>
              <a:buNone/>
            </a:pPr>
            <a:endParaRPr lang="en-US" sz="1100"/>
          </a:p>
          <a:p>
            <a:pPr marL="698500" lvl="1" indent="0">
              <a:lnSpc>
                <a:spcPct val="114999"/>
              </a:lnSpc>
              <a:buClr>
                <a:srgbClr val="FFFFFF"/>
              </a:buClr>
              <a:buSzPts val="2000"/>
              <a:buNone/>
            </a:pPr>
            <a:endParaRPr lang="en-US" sz="1100">
              <a:solidFill>
                <a:schemeClr val="bg1"/>
              </a:solidFill>
            </a:endParaRPr>
          </a:p>
          <a:p>
            <a:pPr marL="1041400" lvl="1" indent="-342900">
              <a:lnSpc>
                <a:spcPct val="114999"/>
              </a:lnSpc>
              <a:buClr>
                <a:srgbClr val="FFFFFF"/>
              </a:buClr>
              <a:buSzPts val="2000"/>
              <a:buAutoNum type="alphaLcPeriod"/>
            </a:pPr>
            <a:endParaRPr lang="en-US">
              <a:solidFill>
                <a:schemeClr val="bg1"/>
              </a:solidFill>
            </a:endParaRPr>
          </a:p>
        </p:txBody>
      </p:sp>
    </p:spTree>
    <p:extLst>
      <p:ext uri="{BB962C8B-B14F-4D97-AF65-F5344CB8AC3E}">
        <p14:creationId xmlns:p14="http://schemas.microsoft.com/office/powerpoint/2010/main" val="1431147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t>Thank you!</a:t>
            </a:r>
            <a:endParaRPr/>
          </a:p>
        </p:txBody>
      </p:sp>
      <p:sp>
        <p:nvSpPr>
          <p:cNvPr id="104" name="Google Shape;104;p18"/>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61F0305F2748F48B441A68888F6C849" ma:contentTypeVersion="7" ma:contentTypeDescription="Create a new document." ma:contentTypeScope="" ma:versionID="b0eea8b9f481fc31e87702a98ea7b3b6">
  <xsd:schema xmlns:xsd="http://www.w3.org/2001/XMLSchema" xmlns:xs="http://www.w3.org/2001/XMLSchema" xmlns:p="http://schemas.microsoft.com/office/2006/metadata/properties" xmlns:ns3="52bbfe05-7cd7-4ddd-88d1-0721eb6a65de" xmlns:ns4="3962d8ae-216f-4502-bdf3-480da545df07" targetNamespace="http://schemas.microsoft.com/office/2006/metadata/properties" ma:root="true" ma:fieldsID="09fed9daa8c9635aedf9b818f819c002" ns3:_="" ns4:_="">
    <xsd:import namespace="52bbfe05-7cd7-4ddd-88d1-0721eb6a65de"/>
    <xsd:import namespace="3962d8ae-216f-4502-bdf3-480da545df0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bbfe05-7cd7-4ddd-88d1-0721eb6a65d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62d8ae-216f-4502-bdf3-480da545df0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7546675-6F00-4EE0-9D9D-99BF8A2ADB2C}">
  <ds:schemaRefs>
    <ds:schemaRef ds:uri="http://schemas.microsoft.com/sharepoint/v3/contenttype/forms"/>
  </ds:schemaRefs>
</ds:datastoreItem>
</file>

<file path=customXml/itemProps2.xml><?xml version="1.0" encoding="utf-8"?>
<ds:datastoreItem xmlns:ds="http://schemas.openxmlformats.org/officeDocument/2006/customXml" ds:itemID="{2A8C1945-4753-4AFF-9318-2912EC8F9744}">
  <ds:schemaRefs>
    <ds:schemaRef ds:uri="3962d8ae-216f-4502-bdf3-480da545df07"/>
    <ds:schemaRef ds:uri="52bbfe05-7cd7-4ddd-88d1-0721eb6a65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32C1F29-4319-42FA-9A14-589EFCF4B7D8}">
  <ds:schemaRefs>
    <ds:schemaRef ds:uri="http://schemas.microsoft.com/office/2006/documentManagement/types"/>
    <ds:schemaRef ds:uri="52bbfe05-7cd7-4ddd-88d1-0721eb6a65de"/>
    <ds:schemaRef ds:uri="http://purl.org/dc/elements/1.1/"/>
    <ds:schemaRef ds:uri="http://www.w3.org/XML/1998/namespace"/>
    <ds:schemaRef ds:uri="http://purl.org/dc/dcmitype/"/>
    <ds:schemaRef ds:uri="http://schemas.microsoft.com/office/infopath/2007/PartnerControls"/>
    <ds:schemaRef ds:uri="http://schemas.microsoft.com/office/2006/metadata/properties"/>
    <ds:schemaRef ds:uri="http://schemas.openxmlformats.org/package/2006/metadata/core-properties"/>
    <ds:schemaRef ds:uri="3962d8ae-216f-4502-bdf3-480da545df07"/>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1529</Words>
  <Application>Microsoft Office PowerPoint</Application>
  <PresentationFormat>On-screen Show (16:9)</PresentationFormat>
  <Paragraphs>125</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Proxima Nova</vt:lpstr>
      <vt:lpstr>Average</vt:lpstr>
      <vt:lpstr>Calibri</vt:lpstr>
      <vt:lpstr>Spearmint</vt:lpstr>
      <vt:lpstr>SAMPLING BASED MOTION PLANNING IN A DYNAMIC ENVIRONMENT  FOR A SMART TORPEDO</vt:lpstr>
      <vt:lpstr>Introduction</vt:lpstr>
      <vt:lpstr>Goal</vt:lpstr>
      <vt:lpstr>Proposed Methodology</vt:lpstr>
      <vt:lpstr>Implementation</vt:lpstr>
      <vt:lpstr>Results </vt:lpstr>
      <vt:lpstr>Optimization</vt:lpstr>
      <vt:lpstr>Limitations and Future Works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SAMPLING BASED MOTION PLANNING IN A DYNAMIC ENVIRONMENT  FOR A SMART TORPEDO</dc:title>
  <dc:creator>Anshuman Singh</dc:creator>
  <cp:lastModifiedBy>Haixiang Fang</cp:lastModifiedBy>
  <cp:revision>1</cp:revision>
  <dcterms:modified xsi:type="dcterms:W3CDTF">2020-05-08T04:11:18Z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0x010100D61F0305F2748F48B441A68888F6C849</vt:lpwstr>
  </property>
</Properties>
</file>